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602" r:id="rId2"/>
    <p:sldId id="263" r:id="rId3"/>
    <p:sldId id="296" r:id="rId4"/>
    <p:sldId id="661" r:id="rId5"/>
    <p:sldId id="662" r:id="rId6"/>
    <p:sldId id="297" r:id="rId7"/>
    <p:sldId id="713" r:id="rId8"/>
    <p:sldId id="687" r:id="rId9"/>
    <p:sldId id="715" r:id="rId10"/>
    <p:sldId id="299" r:id="rId11"/>
    <p:sldId id="259" r:id="rId12"/>
    <p:sldId id="663" r:id="rId13"/>
    <p:sldId id="664" r:id="rId14"/>
    <p:sldId id="681" r:id="rId15"/>
    <p:sldId id="261" r:id="rId16"/>
    <p:sldId id="718" r:id="rId17"/>
    <p:sldId id="274" r:id="rId18"/>
    <p:sldId id="686" r:id="rId19"/>
    <p:sldId id="272" r:id="rId20"/>
    <p:sldId id="709" r:id="rId21"/>
    <p:sldId id="275" r:id="rId22"/>
    <p:sldId id="730" r:id="rId23"/>
    <p:sldId id="303" r:id="rId24"/>
    <p:sldId id="304" r:id="rId25"/>
    <p:sldId id="665" r:id="rId26"/>
    <p:sldId id="267" r:id="rId27"/>
    <p:sldId id="270" r:id="rId28"/>
    <p:sldId id="300" r:id="rId29"/>
    <p:sldId id="725" r:id="rId30"/>
    <p:sldId id="716" r:id="rId31"/>
    <p:sldId id="717" r:id="rId32"/>
    <p:sldId id="301" r:id="rId33"/>
    <p:sldId id="666" r:id="rId34"/>
    <p:sldId id="271" r:id="rId35"/>
    <p:sldId id="667" r:id="rId36"/>
    <p:sldId id="721" r:id="rId37"/>
    <p:sldId id="719" r:id="rId38"/>
    <p:sldId id="720" r:id="rId39"/>
    <p:sldId id="670" r:id="rId40"/>
    <p:sldId id="262" r:id="rId41"/>
    <p:sldId id="672" r:id="rId42"/>
    <p:sldId id="268" r:id="rId43"/>
    <p:sldId id="285" r:id="rId44"/>
    <p:sldId id="283" r:id="rId45"/>
    <p:sldId id="286" r:id="rId46"/>
    <p:sldId id="284" r:id="rId47"/>
    <p:sldId id="276" r:id="rId48"/>
    <p:sldId id="729" r:id="rId49"/>
    <p:sldId id="722" r:id="rId50"/>
    <p:sldId id="723" r:id="rId51"/>
    <p:sldId id="724" r:id="rId52"/>
    <p:sldId id="287" r:id="rId53"/>
    <p:sldId id="269" r:id="rId54"/>
    <p:sldId id="302" r:id="rId55"/>
    <p:sldId id="306" r:id="rId56"/>
    <p:sldId id="668" r:id="rId57"/>
    <p:sldId id="676" r:id="rId58"/>
    <p:sldId id="683" r:id="rId59"/>
    <p:sldId id="677" r:id="rId60"/>
    <p:sldId id="678" r:id="rId61"/>
    <p:sldId id="684" r:id="rId62"/>
    <p:sldId id="685" r:id="rId63"/>
    <p:sldId id="682" r:id="rId64"/>
    <p:sldId id="727" r:id="rId65"/>
    <p:sldId id="728" r:id="rId66"/>
    <p:sldId id="688" r:id="rId67"/>
    <p:sldId id="699" r:id="rId68"/>
    <p:sldId id="700" r:id="rId69"/>
    <p:sldId id="703" r:id="rId70"/>
    <p:sldId id="697" r:id="rId71"/>
    <p:sldId id="698" r:id="rId72"/>
    <p:sldId id="702" r:id="rId73"/>
    <p:sldId id="701" r:id="rId74"/>
    <p:sldId id="704" r:id="rId75"/>
    <p:sldId id="689" r:id="rId76"/>
    <p:sldId id="695" r:id="rId77"/>
    <p:sldId id="690" r:id="rId78"/>
    <p:sldId id="710" r:id="rId79"/>
    <p:sldId id="711" r:id="rId80"/>
    <p:sldId id="691" r:id="rId81"/>
    <p:sldId id="692" r:id="rId82"/>
    <p:sldId id="693" r:id="rId83"/>
    <p:sldId id="694" r:id="rId84"/>
    <p:sldId id="696" r:id="rId85"/>
    <p:sldId id="707" r:id="rId86"/>
    <p:sldId id="705" r:id="rId87"/>
    <p:sldId id="706" r:id="rId88"/>
    <p:sldId id="708" r:id="rId89"/>
    <p:sldId id="680" r:id="rId90"/>
    <p:sldId id="726" r:id="rId91"/>
    <p:sldId id="712" r:id="rId92"/>
    <p:sldId id="669" r:id="rId93"/>
    <p:sldId id="660"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78"/>
  </p:normalViewPr>
  <p:slideViewPr>
    <p:cSldViewPr snapToGrid="0" snapToObjects="1">
      <p:cViewPr varScale="1">
        <p:scale>
          <a:sx n="116" d="100"/>
          <a:sy n="116" d="100"/>
        </p:scale>
        <p:origin x="468"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5F5EA-5BB1-3C44-831D-E90913427D55}" type="datetimeFigureOut">
              <a:rPr lang="en-US" smtClean="0"/>
              <a:t>11/14/2025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CDE6C-769B-BC48-9071-B4B905A3E84E}" type="slidenum">
              <a:rPr lang="en-US" smtClean="0"/>
              <a:t>‹#›</a:t>
            </a:fld>
            <a:endParaRPr lang="en-US"/>
          </a:p>
        </p:txBody>
      </p:sp>
    </p:spTree>
    <p:extLst>
      <p:ext uri="{BB962C8B-B14F-4D97-AF65-F5344CB8AC3E}">
        <p14:creationId xmlns:p14="http://schemas.microsoft.com/office/powerpoint/2010/main" val="3647296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epilepsygenetics.net/2014/12/12/here-are-five-aes-abstracts-you-should-know-about/" TargetMode="External"/><Relationship Id="rId13" Type="http://schemas.openxmlformats.org/officeDocument/2006/relationships/hyperlink" Target="http://epilepsygenetics.net/2012/09/10/standing-on-the-shoulders-of-giants-the-epicure-gwas-on-idiopathic-generalized-epilepsy/" TargetMode="External"/><Relationship Id="rId3" Type="http://schemas.openxmlformats.org/officeDocument/2006/relationships/hyperlink" Target="http://epilepsygenetics.net/2014/07/16/wwox-spinocerebellar-ataxia-neurodegeneration-and-epilepsy/" TargetMode="External"/><Relationship Id="rId7" Type="http://schemas.openxmlformats.org/officeDocument/2006/relationships/hyperlink" Target="http://www.ncbi.nlm.nih.gov/pubmed/?term=9005860" TargetMode="External"/><Relationship Id="rId12" Type="http://schemas.openxmlformats.org/officeDocument/2006/relationships/hyperlink" Target="http://www.omim.org/entry/601011"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www.ncbi.nlm.nih.gov/pubmed/?term=23771276" TargetMode="External"/><Relationship Id="rId11" Type="http://schemas.openxmlformats.org/officeDocument/2006/relationships/hyperlink" Target="http://www.ncbi.nlm.nih.gov/pubmed/?term=25735478" TargetMode="External"/><Relationship Id="rId5" Type="http://schemas.openxmlformats.org/officeDocument/2006/relationships/hyperlink" Target="http://www.ncbi.nlm.nih.gov/pubmed/?term=8988170" TargetMode="External"/><Relationship Id="rId10" Type="http://schemas.openxmlformats.org/officeDocument/2006/relationships/hyperlink" Target="http://epilepsygenetics.net/2012/10/26/traveling-with-lennox-atonic-vs-astatic-seizures-and-the-sea-of-galilee/" TargetMode="External"/><Relationship Id="rId4" Type="http://schemas.openxmlformats.org/officeDocument/2006/relationships/hyperlink" Target="http://www.ncbi.nlm.nih.gov/pubmed/?term=8898206" TargetMode="External"/><Relationship Id="rId9" Type="http://schemas.openxmlformats.org/officeDocument/2006/relationships/hyperlink" Target="http://www.ncbi.nlm.nih.gov/pubmed/25596066" TargetMode="External"/><Relationship Id="rId14" Type="http://schemas.openxmlformats.org/officeDocument/2006/relationships/hyperlink" Target="http://epilepsygenetics.net/2012/11/05/cacna1a-variants-as-genetic-modifiers-in-dravet-syndrome/"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209028B-9E3C-481D-8F79-63DDE9F2EC79}" type="datetime1">
              <a:rPr lang="en-US" smtClean="0"/>
              <a:t>11/14/2025</a:t>
            </a:fld>
            <a:endParaRPr lang="en-US" dirty="0"/>
          </a:p>
        </p:txBody>
      </p:sp>
      <p:sp>
        <p:nvSpPr>
          <p:cNvPr id="6" name="Footer Placeholder 5"/>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F55EC67E-402D-4FA6-937E-816E25842894}" type="slidenum">
              <a:rPr lang="en-US" smtClean="0"/>
              <a:t>1</a:t>
            </a:fld>
            <a:endParaRPr lang="en-US" dirty="0"/>
          </a:p>
        </p:txBody>
      </p:sp>
    </p:spTree>
    <p:extLst>
      <p:ext uri="{BB962C8B-B14F-4D97-AF65-F5344CB8AC3E}">
        <p14:creationId xmlns:p14="http://schemas.microsoft.com/office/powerpoint/2010/main" val="27595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Channelopathies</a:t>
            </a:r>
            <a:r>
              <a:rPr lang="en-US" baseline="0" dirty="0"/>
              <a:t> were first identified in skeletal muscle disorders</a:t>
            </a:r>
          </a:p>
          <a:p>
            <a:endParaRPr lang="en-US" baseline="0" dirty="0"/>
          </a:p>
          <a:p>
            <a:r>
              <a:rPr lang="en-US" baseline="0" dirty="0"/>
              <a:t>Congenital </a:t>
            </a:r>
            <a:r>
              <a:rPr lang="en-US" baseline="0" dirty="0" err="1"/>
              <a:t>myasthenic</a:t>
            </a:r>
            <a:r>
              <a:rPr lang="en-US" baseline="0" dirty="0"/>
              <a:t> syndrome: </a:t>
            </a:r>
            <a:r>
              <a:rPr lang="en-US" baseline="0" dirty="0" err="1"/>
              <a:t>heterogenous</a:t>
            </a:r>
            <a:r>
              <a:rPr lang="en-US" baseline="0" dirty="0"/>
              <a:t> group of disorders of the NMJ that can arise from defects in presynaptic, synaptic, or postsynaptic. Most are postsynaptic mutations of </a:t>
            </a:r>
            <a:r>
              <a:rPr lang="en-US" baseline="0" dirty="0" err="1"/>
              <a:t>nAChR</a:t>
            </a:r>
            <a:endParaRPr lang="en-US" baseline="0" dirty="0"/>
          </a:p>
          <a:p>
            <a:endParaRPr lang="en-US" baseline="0" dirty="0"/>
          </a:p>
          <a:p>
            <a:r>
              <a:rPr lang="en-US" baseline="0" dirty="0"/>
              <a:t>Hyperkalemic periodic paralysis: AD, attacks of muscle weakness and mild </a:t>
            </a:r>
            <a:r>
              <a:rPr lang="en-US" baseline="0" dirty="0" err="1"/>
              <a:t>myotonia</a:t>
            </a:r>
            <a:r>
              <a:rPr lang="en-US" baseline="0" dirty="0"/>
              <a:t> with concomitant transient hyperkalemia; gain of function mutation in SCN4A</a:t>
            </a:r>
          </a:p>
        </p:txBody>
      </p:sp>
      <p:sp>
        <p:nvSpPr>
          <p:cNvPr id="4" name="Slide Number Placeholder 3"/>
          <p:cNvSpPr>
            <a:spLocks noGrp="1"/>
          </p:cNvSpPr>
          <p:nvPr>
            <p:ph type="sldNum" sz="quarter" idx="10"/>
          </p:nvPr>
        </p:nvSpPr>
        <p:spPr/>
        <p:txBody>
          <a:bodyPr/>
          <a:lstStyle/>
          <a:p>
            <a:fld id="{CC1AADC9-26DB-E346-8884-26DCF1FED37E}" type="slidenum">
              <a:rPr lang="en-US" smtClean="0"/>
              <a:t>15</a:t>
            </a:fld>
            <a:endParaRPr lang="en-US"/>
          </a:p>
        </p:txBody>
      </p:sp>
    </p:spTree>
    <p:extLst>
      <p:ext uri="{BB962C8B-B14F-4D97-AF65-F5344CB8AC3E}">
        <p14:creationId xmlns:p14="http://schemas.microsoft.com/office/powerpoint/2010/main" val="691370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Channelopathies</a:t>
            </a:r>
            <a:r>
              <a:rPr lang="en-US" baseline="0" dirty="0"/>
              <a:t> were first identified in skeletal muscle disorders</a:t>
            </a:r>
          </a:p>
          <a:p>
            <a:endParaRPr lang="en-US" baseline="0" dirty="0"/>
          </a:p>
          <a:p>
            <a:r>
              <a:rPr lang="en-US" baseline="0" dirty="0"/>
              <a:t>Congenital </a:t>
            </a:r>
            <a:r>
              <a:rPr lang="en-US" baseline="0" dirty="0" err="1"/>
              <a:t>myasthenic</a:t>
            </a:r>
            <a:r>
              <a:rPr lang="en-US" baseline="0" dirty="0"/>
              <a:t> syndrome: </a:t>
            </a:r>
            <a:r>
              <a:rPr lang="en-US" baseline="0" dirty="0" err="1"/>
              <a:t>heterogenous</a:t>
            </a:r>
            <a:r>
              <a:rPr lang="en-US" baseline="0" dirty="0"/>
              <a:t> group of disorders of the NMJ that can arise from defects in presynaptic, synaptic, or postsynaptic. Most are postsynaptic mutations of </a:t>
            </a:r>
            <a:r>
              <a:rPr lang="en-US" baseline="0" dirty="0" err="1"/>
              <a:t>nAChR</a:t>
            </a:r>
            <a:endParaRPr lang="en-US" baseline="0" dirty="0"/>
          </a:p>
          <a:p>
            <a:endParaRPr lang="en-US" baseline="0" dirty="0"/>
          </a:p>
          <a:p>
            <a:r>
              <a:rPr lang="en-US" baseline="0" dirty="0"/>
              <a:t>Hyperkalemic periodic paralysis: AD, attacks of muscle weakness and mild </a:t>
            </a:r>
            <a:r>
              <a:rPr lang="en-US" baseline="0" dirty="0" err="1"/>
              <a:t>myotonia</a:t>
            </a:r>
            <a:r>
              <a:rPr lang="en-US" baseline="0" dirty="0"/>
              <a:t> with concomitant transient hyperkalemia; gain of function mutation in SCN4A</a:t>
            </a:r>
          </a:p>
        </p:txBody>
      </p:sp>
      <p:sp>
        <p:nvSpPr>
          <p:cNvPr id="4" name="Slide Number Placeholder 3"/>
          <p:cNvSpPr>
            <a:spLocks noGrp="1"/>
          </p:cNvSpPr>
          <p:nvPr>
            <p:ph type="sldNum" sz="quarter" idx="10"/>
          </p:nvPr>
        </p:nvSpPr>
        <p:spPr/>
        <p:txBody>
          <a:bodyPr/>
          <a:lstStyle/>
          <a:p>
            <a:fld id="{CC1AADC9-26DB-E346-8884-26DCF1FED37E}" type="slidenum">
              <a:rPr lang="en-US" smtClean="0"/>
              <a:t>16</a:t>
            </a:fld>
            <a:endParaRPr lang="en-US"/>
          </a:p>
        </p:txBody>
      </p:sp>
    </p:spTree>
    <p:extLst>
      <p:ext uri="{BB962C8B-B14F-4D97-AF65-F5344CB8AC3E}">
        <p14:creationId xmlns:p14="http://schemas.microsoft.com/office/powerpoint/2010/main" val="1391926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a:t>
            </a:r>
            <a:r>
              <a:rPr lang="en-US" baseline="0" dirty="0"/>
              <a:t> muscle </a:t>
            </a:r>
            <a:r>
              <a:rPr lang="en-US" baseline="0" dirty="0" err="1"/>
              <a:t>hyperexcitability</a:t>
            </a:r>
            <a:r>
              <a:rPr lang="en-US" baseline="0" dirty="0"/>
              <a:t> </a:t>
            </a:r>
            <a:r>
              <a:rPr lang="mr-IN" baseline="0" dirty="0"/>
              <a:t>–</a:t>
            </a:r>
            <a:r>
              <a:rPr lang="en-US" baseline="0" dirty="0"/>
              <a:t> difficulty repolarizing the cell as in a chloride mutation</a:t>
            </a:r>
          </a:p>
          <a:p>
            <a:r>
              <a:rPr lang="en-US" baseline="0" dirty="0"/>
              <a:t>On the right is muscle </a:t>
            </a:r>
            <a:r>
              <a:rPr lang="en-US" baseline="0" dirty="0" err="1"/>
              <a:t>hypoexcitability</a:t>
            </a:r>
            <a:r>
              <a:rPr lang="en-US" baseline="0" dirty="0"/>
              <a:t> </a:t>
            </a:r>
            <a:r>
              <a:rPr lang="mr-IN" baseline="0" dirty="0"/>
              <a:t>–</a:t>
            </a:r>
            <a:r>
              <a:rPr lang="en-US" baseline="0" dirty="0"/>
              <a:t> cells are hyperpolarized making it difficult to contract</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17</a:t>
            </a:fld>
            <a:endParaRPr lang="en-US"/>
          </a:p>
        </p:txBody>
      </p:sp>
    </p:spTree>
    <p:extLst>
      <p:ext uri="{BB962C8B-B14F-4D97-AF65-F5344CB8AC3E}">
        <p14:creationId xmlns:p14="http://schemas.microsoft.com/office/powerpoint/2010/main" val="597572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a:t>
            </a:r>
            <a:r>
              <a:rPr lang="en-US" baseline="0" dirty="0"/>
              <a:t> muscle </a:t>
            </a:r>
            <a:r>
              <a:rPr lang="en-US" baseline="0" dirty="0" err="1"/>
              <a:t>hyperexcitability</a:t>
            </a:r>
            <a:r>
              <a:rPr lang="en-US" baseline="0" dirty="0"/>
              <a:t> </a:t>
            </a:r>
            <a:r>
              <a:rPr lang="mr-IN" baseline="0" dirty="0"/>
              <a:t>–</a:t>
            </a:r>
            <a:r>
              <a:rPr lang="en-US" baseline="0" dirty="0"/>
              <a:t> difficulty repolarizing the cell as in a chloride mutation</a:t>
            </a:r>
          </a:p>
          <a:p>
            <a:r>
              <a:rPr lang="en-US" baseline="0" dirty="0"/>
              <a:t>On the right is muscle </a:t>
            </a:r>
            <a:r>
              <a:rPr lang="en-US" baseline="0" dirty="0" err="1"/>
              <a:t>hypoexcitability</a:t>
            </a:r>
            <a:r>
              <a:rPr lang="en-US" baseline="0" dirty="0"/>
              <a:t> </a:t>
            </a:r>
            <a:r>
              <a:rPr lang="mr-IN" baseline="0" dirty="0"/>
              <a:t>–</a:t>
            </a:r>
            <a:r>
              <a:rPr lang="en-US" baseline="0" dirty="0"/>
              <a:t> cells are hyperpolarized making it difficult to contract</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18</a:t>
            </a:fld>
            <a:endParaRPr lang="en-US"/>
          </a:p>
        </p:txBody>
      </p:sp>
    </p:spTree>
    <p:extLst>
      <p:ext uri="{BB962C8B-B14F-4D97-AF65-F5344CB8AC3E}">
        <p14:creationId xmlns:p14="http://schemas.microsoft.com/office/powerpoint/2010/main" val="4091589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Able to cover it up, but standing up,</a:t>
            </a:r>
            <a:r>
              <a:rPr lang="en-US" baseline="0" dirty="0"/>
              <a:t> pausing, and then continuing</a:t>
            </a:r>
          </a:p>
          <a:p>
            <a:r>
              <a:rPr lang="en-US" baseline="0" dirty="0"/>
              <a:t>Minor difficulty in letting go of large objects but not small objects</a:t>
            </a:r>
          </a:p>
          <a:p>
            <a:r>
              <a:rPr lang="en-US" baseline="0" dirty="0"/>
              <a:t>Symptoms began in middle school</a:t>
            </a:r>
          </a:p>
          <a:p>
            <a:r>
              <a:rPr lang="en-US" baseline="0" dirty="0"/>
              <a:t>No breathing, swallowing, ocular involvement</a:t>
            </a:r>
          </a:p>
          <a:p>
            <a:endParaRPr lang="en-US" baseline="0" dirty="0"/>
          </a:p>
          <a:p>
            <a:r>
              <a:rPr lang="en-US" baseline="0" dirty="0"/>
              <a:t>What does he have?</a:t>
            </a:r>
          </a:p>
          <a:p>
            <a:r>
              <a:rPr lang="en-US" baseline="0" dirty="0"/>
              <a:t>What is the differential for that?</a:t>
            </a:r>
          </a:p>
          <a:p>
            <a:r>
              <a:rPr lang="en-US" baseline="0" dirty="0"/>
              <a:t>-myotonic dystrophy versus </a:t>
            </a:r>
            <a:r>
              <a:rPr lang="en-US" baseline="0" dirty="0" err="1"/>
              <a:t>paramyotonia</a:t>
            </a:r>
            <a:r>
              <a:rPr lang="en-US" baseline="0" dirty="0"/>
              <a:t> </a:t>
            </a:r>
            <a:r>
              <a:rPr lang="en-US" baseline="0" dirty="0" err="1"/>
              <a:t>congenita</a:t>
            </a:r>
            <a:endParaRPr lang="en-US" baseline="0" dirty="0"/>
          </a:p>
          <a:p>
            <a:endParaRPr lang="en-US" baseline="0" dirty="0"/>
          </a:p>
          <a:p>
            <a:r>
              <a:rPr lang="en-US" baseline="0" dirty="0"/>
              <a:t>946729</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19</a:t>
            </a:fld>
            <a:endParaRPr lang="en-US"/>
          </a:p>
        </p:txBody>
      </p:sp>
    </p:spTree>
    <p:extLst>
      <p:ext uri="{BB962C8B-B14F-4D97-AF65-F5344CB8AC3E}">
        <p14:creationId xmlns:p14="http://schemas.microsoft.com/office/powerpoint/2010/main" val="559670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Able to cover it up, but standing up,</a:t>
            </a:r>
            <a:r>
              <a:rPr lang="en-US" baseline="0" dirty="0"/>
              <a:t> pausing, and then continuing</a:t>
            </a:r>
          </a:p>
          <a:p>
            <a:r>
              <a:rPr lang="en-US" baseline="0" dirty="0"/>
              <a:t>Minor difficulty in letting go of large objects but not small objects</a:t>
            </a:r>
          </a:p>
          <a:p>
            <a:r>
              <a:rPr lang="en-US" baseline="0" dirty="0"/>
              <a:t>Symptoms began in middle school</a:t>
            </a:r>
          </a:p>
          <a:p>
            <a:r>
              <a:rPr lang="en-US" baseline="0" dirty="0"/>
              <a:t>No breathing, swallowing, ocular involvement</a:t>
            </a:r>
          </a:p>
          <a:p>
            <a:endParaRPr lang="en-US" baseline="0" dirty="0"/>
          </a:p>
          <a:p>
            <a:r>
              <a:rPr lang="en-US" baseline="0" dirty="0"/>
              <a:t>What does he have?</a:t>
            </a:r>
          </a:p>
          <a:p>
            <a:r>
              <a:rPr lang="en-US" baseline="0" dirty="0"/>
              <a:t>What is the differential for that?</a:t>
            </a:r>
          </a:p>
          <a:p>
            <a:r>
              <a:rPr lang="en-US" baseline="0" dirty="0"/>
              <a:t>-myotonic dystrophy versus </a:t>
            </a:r>
            <a:r>
              <a:rPr lang="en-US" baseline="0" dirty="0" err="1"/>
              <a:t>paramyotonia</a:t>
            </a:r>
            <a:r>
              <a:rPr lang="en-US" baseline="0" dirty="0"/>
              <a:t> </a:t>
            </a:r>
            <a:r>
              <a:rPr lang="en-US" baseline="0" dirty="0" err="1"/>
              <a:t>congenita</a:t>
            </a:r>
            <a:endParaRPr lang="en-US" baseline="0" dirty="0"/>
          </a:p>
          <a:p>
            <a:endParaRPr lang="en-US" baseline="0" dirty="0"/>
          </a:p>
          <a:p>
            <a:r>
              <a:rPr lang="en-US" baseline="0" dirty="0"/>
              <a:t>946729</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20</a:t>
            </a:fld>
            <a:endParaRPr lang="en-US"/>
          </a:p>
        </p:txBody>
      </p:sp>
    </p:spTree>
    <p:extLst>
      <p:ext uri="{BB962C8B-B14F-4D97-AF65-F5344CB8AC3E}">
        <p14:creationId xmlns:p14="http://schemas.microsoft.com/office/powerpoint/2010/main" val="2919381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a:t>
            </a:r>
            <a:r>
              <a:rPr lang="en-US" baseline="0" dirty="0"/>
              <a:t> clear clinical distinction between Thomsen and Becker clinical phenotypes.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dominant form tends to present earlier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recessive form tends to be more severe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Results from delayed relaxation and thus sustained electrical activity in muscle. Mutation in CLCN1 </a:t>
            </a:r>
            <a:r>
              <a:rPr lang="mr-IN" dirty="0"/>
              <a:t>–</a:t>
            </a:r>
            <a:r>
              <a:rPr lang="en-US" dirty="0"/>
              <a:t> loss of function of chloride channel, which contributes to repolarization of muscle</a:t>
            </a:r>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21</a:t>
            </a:fld>
            <a:endParaRPr lang="en-US"/>
          </a:p>
        </p:txBody>
      </p:sp>
    </p:spTree>
    <p:extLst>
      <p:ext uri="{BB962C8B-B14F-4D97-AF65-F5344CB8AC3E}">
        <p14:creationId xmlns:p14="http://schemas.microsoft.com/office/powerpoint/2010/main" val="1890810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a:t>
            </a:r>
            <a:r>
              <a:rPr lang="en-US" baseline="0" dirty="0"/>
              <a:t> clear clinical distinction between Thomsen and Becker clinical phenotypes.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dominant form tends to present earlier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recessive form tends to be more severe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Results from delayed relaxation and thus sustained electrical activity in muscle. Mutation in CLCN1 </a:t>
            </a:r>
            <a:r>
              <a:rPr lang="mr-IN" dirty="0"/>
              <a:t>–</a:t>
            </a:r>
            <a:r>
              <a:rPr lang="en-US" dirty="0"/>
              <a:t> loss of function of chloride channel, which contributes to repolarization of muscle</a:t>
            </a:r>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22</a:t>
            </a:fld>
            <a:endParaRPr lang="en-US"/>
          </a:p>
        </p:txBody>
      </p:sp>
    </p:spTree>
    <p:extLst>
      <p:ext uri="{BB962C8B-B14F-4D97-AF65-F5344CB8AC3E}">
        <p14:creationId xmlns:p14="http://schemas.microsoft.com/office/powerpoint/2010/main" val="190480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&gt;200 mutations have been identified</a:t>
            </a:r>
          </a:p>
          <a:p>
            <a:endParaRPr lang="en-US" dirty="0"/>
          </a:p>
          <a:p>
            <a:r>
              <a:rPr lang="en-US" dirty="0"/>
              <a:t>CLCN1: important</a:t>
            </a:r>
            <a:r>
              <a:rPr lang="en-US" baseline="0" dirty="0"/>
              <a:t> role in membrane repolarization</a:t>
            </a:r>
          </a:p>
          <a:p>
            <a:endParaRPr lang="en-US" baseline="0" dirty="0"/>
          </a:p>
          <a:p>
            <a:r>
              <a:rPr lang="en-US" baseline="0" dirty="0"/>
              <a:t>Problem: continued muscle contraction several seconds after the nerve impulse has abated</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23</a:t>
            </a:fld>
            <a:endParaRPr lang="en-US"/>
          </a:p>
        </p:txBody>
      </p:sp>
    </p:spTree>
    <p:extLst>
      <p:ext uri="{BB962C8B-B14F-4D97-AF65-F5344CB8AC3E}">
        <p14:creationId xmlns:p14="http://schemas.microsoft.com/office/powerpoint/2010/main" val="1367410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difficulty repolarizing </a:t>
            </a:r>
            <a:endParaRPr lang="en-US" b="1" dirty="0"/>
          </a:p>
          <a:p>
            <a:endParaRPr lang="en-US" dirty="0"/>
          </a:p>
          <a:p>
            <a:r>
              <a:rPr lang="en-US" dirty="0"/>
              <a:t>This particular channel</a:t>
            </a:r>
            <a:r>
              <a:rPr lang="en-US" baseline="0" dirty="0"/>
              <a:t> is a dimer</a:t>
            </a:r>
          </a:p>
          <a:p>
            <a:r>
              <a:rPr lang="en-US" baseline="0" dirty="0"/>
              <a:t>Responsible for resting membrane potential</a:t>
            </a:r>
          </a:p>
          <a:p>
            <a:r>
              <a:rPr lang="en-US" baseline="0" dirty="0"/>
              <a:t>Defect leads to poor chloride conductance through the channel</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24</a:t>
            </a:fld>
            <a:endParaRPr lang="en-US"/>
          </a:p>
        </p:txBody>
      </p:sp>
    </p:spTree>
    <p:extLst>
      <p:ext uri="{BB962C8B-B14F-4D97-AF65-F5344CB8AC3E}">
        <p14:creationId xmlns:p14="http://schemas.microsoft.com/office/powerpoint/2010/main" val="533996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400 ion channel genes have been identified</a:t>
            </a:r>
          </a:p>
          <a:p>
            <a:endParaRPr lang="en-US" dirty="0"/>
          </a:p>
          <a:p>
            <a:r>
              <a:rPr lang="en-US" dirty="0"/>
              <a:t>Different mutations can occur in the same gene</a:t>
            </a:r>
            <a:r>
              <a:rPr lang="en-US" baseline="0" dirty="0"/>
              <a:t> and result in different phenotypes</a:t>
            </a:r>
          </a:p>
          <a:p>
            <a:r>
              <a:rPr lang="en-US" baseline="0" dirty="0"/>
              <a:t>Mutations in the different genes can result in the same phenotype</a:t>
            </a:r>
          </a:p>
          <a:p>
            <a:endParaRPr lang="en-US" baseline="0" dirty="0"/>
          </a:p>
          <a:p>
            <a:r>
              <a:rPr lang="en-US" baseline="0" dirty="0"/>
              <a:t>Typically many different subunits to compose of 1 channel - each subunit is encoded by different genes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a:t>
            </a:fld>
            <a:endParaRPr lang="en-US"/>
          </a:p>
        </p:txBody>
      </p:sp>
    </p:spTree>
    <p:extLst>
      <p:ext uri="{BB962C8B-B14F-4D97-AF65-F5344CB8AC3E}">
        <p14:creationId xmlns:p14="http://schemas.microsoft.com/office/powerpoint/2010/main" val="2085688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Channelopathies</a:t>
            </a:r>
            <a:r>
              <a:rPr lang="en-US" baseline="0" dirty="0"/>
              <a:t> were first identified in skeletal muscle disorders</a:t>
            </a:r>
          </a:p>
          <a:p>
            <a:endParaRPr lang="en-US" baseline="0" dirty="0"/>
          </a:p>
          <a:p>
            <a:r>
              <a:rPr lang="en-US" baseline="0" dirty="0"/>
              <a:t>Congenital </a:t>
            </a:r>
            <a:r>
              <a:rPr lang="en-US" baseline="0" dirty="0" err="1"/>
              <a:t>myasthenic</a:t>
            </a:r>
            <a:r>
              <a:rPr lang="en-US" baseline="0" dirty="0"/>
              <a:t> syndrome: </a:t>
            </a:r>
            <a:r>
              <a:rPr lang="en-US" baseline="0" dirty="0" err="1"/>
              <a:t>heterogenous</a:t>
            </a:r>
            <a:r>
              <a:rPr lang="en-US" baseline="0" dirty="0"/>
              <a:t> group of disorders of the NMJ that can arise from defects in presynaptic, synaptic, or postsynaptic. Most are postsynaptic mutations of </a:t>
            </a:r>
            <a:r>
              <a:rPr lang="en-US" baseline="0" dirty="0" err="1"/>
              <a:t>nAChR</a:t>
            </a:r>
            <a:endParaRPr lang="en-US" baseline="0" dirty="0"/>
          </a:p>
          <a:p>
            <a:endParaRPr lang="en-US" baseline="0" dirty="0"/>
          </a:p>
          <a:p>
            <a:r>
              <a:rPr lang="en-US" baseline="0" dirty="0"/>
              <a:t>Hyperkalemic periodic paralysis: AD, attacks of muscle weakness and mild </a:t>
            </a:r>
            <a:r>
              <a:rPr lang="en-US" baseline="0" dirty="0" err="1"/>
              <a:t>myotonia</a:t>
            </a:r>
            <a:r>
              <a:rPr lang="en-US" baseline="0" dirty="0"/>
              <a:t> with concomitant transient hyperkalemia; gain of function mutation in SCN4A</a:t>
            </a:r>
          </a:p>
        </p:txBody>
      </p:sp>
      <p:sp>
        <p:nvSpPr>
          <p:cNvPr id="4" name="Slide Number Placeholder 3"/>
          <p:cNvSpPr>
            <a:spLocks noGrp="1"/>
          </p:cNvSpPr>
          <p:nvPr>
            <p:ph type="sldNum" sz="quarter" idx="10"/>
          </p:nvPr>
        </p:nvSpPr>
        <p:spPr/>
        <p:txBody>
          <a:bodyPr/>
          <a:lstStyle/>
          <a:p>
            <a:fld id="{CC1AADC9-26DB-E346-8884-26DCF1FED37E}" type="slidenum">
              <a:rPr lang="en-US" smtClean="0"/>
              <a:t>25</a:t>
            </a:fld>
            <a:endParaRPr lang="en-US"/>
          </a:p>
        </p:txBody>
      </p:sp>
    </p:spTree>
    <p:extLst>
      <p:ext uri="{BB962C8B-B14F-4D97-AF65-F5344CB8AC3E}">
        <p14:creationId xmlns:p14="http://schemas.microsoft.com/office/powerpoint/2010/main" val="3572872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26</a:t>
            </a:fld>
            <a:endParaRPr lang="en-US"/>
          </a:p>
        </p:txBody>
      </p:sp>
    </p:spTree>
    <p:extLst>
      <p:ext uri="{BB962C8B-B14F-4D97-AF65-F5344CB8AC3E}">
        <p14:creationId xmlns:p14="http://schemas.microsoft.com/office/powerpoint/2010/main" val="100471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Heart and lungs are unlikely to be involved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27</a:t>
            </a:fld>
            <a:endParaRPr lang="en-US"/>
          </a:p>
        </p:txBody>
      </p:sp>
    </p:spTree>
    <p:extLst>
      <p:ext uri="{BB962C8B-B14F-4D97-AF65-F5344CB8AC3E}">
        <p14:creationId xmlns:p14="http://schemas.microsoft.com/office/powerpoint/2010/main" val="870652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Acetazolamide </a:t>
            </a:r>
            <a:r>
              <a:rPr lang="mr-IN" dirty="0"/>
              <a:t>–</a:t>
            </a:r>
            <a:r>
              <a:rPr lang="en-US" dirty="0"/>
              <a:t> helpful in 50%</a:t>
            </a:r>
            <a:r>
              <a:rPr lang="en-US" baseline="0" dirty="0"/>
              <a:t> of patients with CACNA1S</a:t>
            </a:r>
          </a:p>
          <a:p>
            <a:r>
              <a:rPr lang="en-US" baseline="0" dirty="0" err="1"/>
              <a:t>Topiramate</a:t>
            </a:r>
            <a:r>
              <a:rPr lang="en-US" baseline="0" dirty="0"/>
              <a:t> is known to have carbonic anhydrase activity </a:t>
            </a:r>
            <a:r>
              <a:rPr lang="mr-IN" baseline="0" dirty="0"/>
              <a:t>–</a:t>
            </a:r>
            <a:r>
              <a:rPr lang="en-US" baseline="0" dirty="0"/>
              <a:t> could it help?</a:t>
            </a:r>
          </a:p>
          <a:p>
            <a:endParaRPr lang="en-US" baseline="0" dirty="0"/>
          </a:p>
          <a:p>
            <a:r>
              <a:rPr lang="en-US" baseline="0" dirty="0"/>
              <a:t>The metabolic acidosis seen in CA inhibitors </a:t>
            </a:r>
            <a:r>
              <a:rPr lang="en-US" baseline="0" dirty="0" err="1"/>
              <a:t>concomittantly</a:t>
            </a:r>
            <a:r>
              <a:rPr lang="en-US" baseline="0" dirty="0"/>
              <a:t> increase plasma potassium</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28</a:t>
            </a:fld>
            <a:endParaRPr lang="en-US"/>
          </a:p>
        </p:txBody>
      </p:sp>
    </p:spTree>
    <p:extLst>
      <p:ext uri="{BB962C8B-B14F-4D97-AF65-F5344CB8AC3E}">
        <p14:creationId xmlns:p14="http://schemas.microsoft.com/office/powerpoint/2010/main" val="447564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Acetazolamide </a:t>
            </a:r>
            <a:r>
              <a:rPr lang="mr-IN" dirty="0"/>
              <a:t>–</a:t>
            </a:r>
            <a:r>
              <a:rPr lang="en-US" dirty="0"/>
              <a:t> helpful in 50%</a:t>
            </a:r>
            <a:r>
              <a:rPr lang="en-US" baseline="0" dirty="0"/>
              <a:t> of patients with CACNA1S</a:t>
            </a:r>
          </a:p>
          <a:p>
            <a:r>
              <a:rPr lang="en-US" baseline="0" dirty="0" err="1"/>
              <a:t>Topiramate</a:t>
            </a:r>
            <a:r>
              <a:rPr lang="en-US" baseline="0" dirty="0"/>
              <a:t> is known to have carbonic anhydrase activity </a:t>
            </a:r>
            <a:r>
              <a:rPr lang="mr-IN" baseline="0" dirty="0"/>
              <a:t>–</a:t>
            </a:r>
            <a:r>
              <a:rPr lang="en-US" baseline="0" dirty="0"/>
              <a:t> could it help?</a:t>
            </a:r>
          </a:p>
          <a:p>
            <a:endParaRPr lang="en-US" baseline="0" dirty="0"/>
          </a:p>
          <a:p>
            <a:r>
              <a:rPr lang="en-US" baseline="0" dirty="0"/>
              <a:t>The metabolic acidosis seen in CA inhibitors </a:t>
            </a:r>
            <a:r>
              <a:rPr lang="en-US" baseline="0" dirty="0" err="1"/>
              <a:t>concomittantly</a:t>
            </a:r>
            <a:r>
              <a:rPr lang="en-US" baseline="0" dirty="0"/>
              <a:t> increase plasma potassium</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29</a:t>
            </a:fld>
            <a:endParaRPr lang="en-US"/>
          </a:p>
        </p:txBody>
      </p:sp>
    </p:spTree>
    <p:extLst>
      <p:ext uri="{BB962C8B-B14F-4D97-AF65-F5344CB8AC3E}">
        <p14:creationId xmlns:p14="http://schemas.microsoft.com/office/powerpoint/2010/main" val="1838803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Acetazolamide </a:t>
            </a:r>
            <a:r>
              <a:rPr lang="mr-IN" dirty="0"/>
              <a:t>–</a:t>
            </a:r>
            <a:r>
              <a:rPr lang="en-US" dirty="0"/>
              <a:t> helpful in 50%</a:t>
            </a:r>
            <a:r>
              <a:rPr lang="en-US" baseline="0" dirty="0"/>
              <a:t> of patients with CACNA1S</a:t>
            </a:r>
          </a:p>
          <a:p>
            <a:r>
              <a:rPr lang="en-US" baseline="0" dirty="0" err="1"/>
              <a:t>Topiramate</a:t>
            </a:r>
            <a:r>
              <a:rPr lang="en-US" baseline="0" dirty="0"/>
              <a:t> is known to have carbonic anhydrase activity </a:t>
            </a:r>
            <a:r>
              <a:rPr lang="mr-IN" baseline="0" dirty="0"/>
              <a:t>–</a:t>
            </a:r>
            <a:r>
              <a:rPr lang="en-US" baseline="0" dirty="0"/>
              <a:t> could it help?</a:t>
            </a:r>
          </a:p>
          <a:p>
            <a:endParaRPr lang="en-US" baseline="0" dirty="0"/>
          </a:p>
          <a:p>
            <a:r>
              <a:rPr lang="en-US" baseline="0" dirty="0"/>
              <a:t>The metabolic acidosis seen in CA inhibitors </a:t>
            </a:r>
            <a:r>
              <a:rPr lang="en-US" baseline="0" dirty="0" err="1"/>
              <a:t>concomittantly</a:t>
            </a:r>
            <a:r>
              <a:rPr lang="en-US" baseline="0" dirty="0"/>
              <a:t> increase plasma potassium</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30</a:t>
            </a:fld>
            <a:endParaRPr lang="en-US"/>
          </a:p>
        </p:txBody>
      </p:sp>
    </p:spTree>
    <p:extLst>
      <p:ext uri="{BB962C8B-B14F-4D97-AF65-F5344CB8AC3E}">
        <p14:creationId xmlns:p14="http://schemas.microsoft.com/office/powerpoint/2010/main" val="1862568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Acetazolamide </a:t>
            </a:r>
            <a:r>
              <a:rPr lang="mr-IN" dirty="0"/>
              <a:t>–</a:t>
            </a:r>
            <a:r>
              <a:rPr lang="en-US" dirty="0"/>
              <a:t> helpful in 50%</a:t>
            </a:r>
            <a:r>
              <a:rPr lang="en-US" baseline="0" dirty="0"/>
              <a:t> of patients with CACNA1S</a:t>
            </a:r>
          </a:p>
          <a:p>
            <a:r>
              <a:rPr lang="en-US" baseline="0" dirty="0" err="1"/>
              <a:t>Topiramate</a:t>
            </a:r>
            <a:r>
              <a:rPr lang="en-US" baseline="0" dirty="0"/>
              <a:t> is known to have carbonic anhydrase activity </a:t>
            </a:r>
            <a:r>
              <a:rPr lang="mr-IN" baseline="0" dirty="0"/>
              <a:t>–</a:t>
            </a:r>
            <a:r>
              <a:rPr lang="en-US" baseline="0" dirty="0"/>
              <a:t> could it help?</a:t>
            </a:r>
          </a:p>
          <a:p>
            <a:endParaRPr lang="en-US" baseline="0" dirty="0"/>
          </a:p>
          <a:p>
            <a:r>
              <a:rPr lang="en-US" baseline="0" dirty="0"/>
              <a:t>The metabolic acidosis seen in CA inhibitors </a:t>
            </a:r>
            <a:r>
              <a:rPr lang="en-US" baseline="0" dirty="0" err="1"/>
              <a:t>concomittantly</a:t>
            </a:r>
            <a:r>
              <a:rPr lang="en-US" baseline="0" dirty="0"/>
              <a:t> increase plasma potassium</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31</a:t>
            </a:fld>
            <a:endParaRPr lang="en-US"/>
          </a:p>
        </p:txBody>
      </p:sp>
    </p:spTree>
    <p:extLst>
      <p:ext uri="{BB962C8B-B14F-4D97-AF65-F5344CB8AC3E}">
        <p14:creationId xmlns:p14="http://schemas.microsoft.com/office/powerpoint/2010/main" val="2858325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potassium LOW extracellularly</a:t>
            </a:r>
            <a:r>
              <a:rPr lang="en-US" baseline="0" dirty="0"/>
              <a:t> if the genetic change is in the calcium and sodium channels?</a:t>
            </a:r>
          </a:p>
          <a:p>
            <a:endParaRPr lang="en-US" baseline="0" dirty="0"/>
          </a:p>
          <a:p>
            <a:r>
              <a:rPr lang="en-US" dirty="0"/>
              <a:t>Mystery</a:t>
            </a:r>
            <a:r>
              <a:rPr lang="en-US" baseline="0" dirty="0"/>
              <a:t> as to why potassium channels are affected by mutations in either gene above. </a:t>
            </a:r>
          </a:p>
          <a:p>
            <a:r>
              <a:rPr lang="en-US" baseline="0" dirty="0"/>
              <a:t>There is an inward cation leak, which leads to low extracellular potassium and thus aberrant depolarization</a:t>
            </a:r>
          </a:p>
          <a:p>
            <a:r>
              <a:rPr lang="en-US" baseline="0" dirty="0"/>
              <a:t>Likely there is a calcium activated potassium channel that is affected by these mutations. </a:t>
            </a:r>
          </a:p>
          <a:p>
            <a:endParaRPr lang="en-US" baseline="0" dirty="0"/>
          </a:p>
          <a:p>
            <a:r>
              <a:rPr lang="en-US" baseline="0" dirty="0"/>
              <a:t>Cells are </a:t>
            </a:r>
            <a:r>
              <a:rPr lang="en-US" b="1" baseline="0" dirty="0"/>
              <a:t>hyperpolarized, </a:t>
            </a:r>
            <a:r>
              <a:rPr lang="en-US" baseline="0" dirty="0"/>
              <a:t>making it very difficult to depolarize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32</a:t>
            </a:fld>
            <a:endParaRPr lang="en-US"/>
          </a:p>
        </p:txBody>
      </p:sp>
    </p:spTree>
    <p:extLst>
      <p:ext uri="{BB962C8B-B14F-4D97-AF65-F5344CB8AC3E}">
        <p14:creationId xmlns:p14="http://schemas.microsoft.com/office/powerpoint/2010/main" val="1406285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potassium LOW extracellularly</a:t>
            </a:r>
            <a:r>
              <a:rPr lang="en-US" baseline="0" dirty="0"/>
              <a:t> if the genetic change is in the calcium and sodium channels?</a:t>
            </a:r>
          </a:p>
          <a:p>
            <a:endParaRPr lang="en-US" baseline="0" dirty="0"/>
          </a:p>
          <a:p>
            <a:r>
              <a:rPr lang="en-US" dirty="0"/>
              <a:t>Mystery</a:t>
            </a:r>
            <a:r>
              <a:rPr lang="en-US" baseline="0" dirty="0"/>
              <a:t> as to why potassium channels are affected by mutations in either gene above. </a:t>
            </a:r>
          </a:p>
          <a:p>
            <a:r>
              <a:rPr lang="en-US" baseline="0" dirty="0"/>
              <a:t>There is an inward cation leak, which leads to low extracellular potassium and thus aberrant depolarization</a:t>
            </a:r>
          </a:p>
          <a:p>
            <a:r>
              <a:rPr lang="en-US" baseline="0" dirty="0"/>
              <a:t>Likely there is a calcium activated potassium channel that is affected by these mutations. </a:t>
            </a:r>
          </a:p>
          <a:p>
            <a:endParaRPr lang="en-US" baseline="0" dirty="0"/>
          </a:p>
          <a:p>
            <a:r>
              <a:rPr lang="en-US" baseline="0" dirty="0"/>
              <a:t>Cells are </a:t>
            </a:r>
            <a:r>
              <a:rPr lang="en-US" b="1" baseline="0" dirty="0"/>
              <a:t>hyperpolarized, </a:t>
            </a:r>
            <a:r>
              <a:rPr lang="en-US" baseline="0" dirty="0"/>
              <a:t>making it very difficult to depolarize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33</a:t>
            </a:fld>
            <a:endParaRPr lang="en-US"/>
          </a:p>
        </p:txBody>
      </p:sp>
    </p:spTree>
    <p:extLst>
      <p:ext uri="{BB962C8B-B14F-4D97-AF65-F5344CB8AC3E}">
        <p14:creationId xmlns:p14="http://schemas.microsoft.com/office/powerpoint/2010/main" val="2785038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Dyskalemia</a:t>
            </a:r>
            <a:r>
              <a:rPr lang="en-US" dirty="0"/>
              <a:t>:</a:t>
            </a:r>
            <a:r>
              <a:rPr lang="en-US" baseline="0" dirty="0"/>
              <a:t> hyper or hypokalemia</a:t>
            </a:r>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34</a:t>
            </a:fld>
            <a:endParaRPr lang="en-US"/>
          </a:p>
        </p:txBody>
      </p:sp>
    </p:spTree>
    <p:extLst>
      <p:ext uri="{BB962C8B-B14F-4D97-AF65-F5344CB8AC3E}">
        <p14:creationId xmlns:p14="http://schemas.microsoft.com/office/powerpoint/2010/main" val="1532060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 channels: simply gated pores that allow the passive flow of ions down their gradient.</a:t>
            </a:r>
            <a:endParaRPr lang="en-US" baseline="0" dirty="0"/>
          </a:p>
          <a:p>
            <a:endParaRPr lang="en-US" baseline="0" dirty="0"/>
          </a:p>
          <a:p>
            <a:r>
              <a:rPr lang="en-US" baseline="0" dirty="0"/>
              <a:t>Ligand gated: channels that are activated by the binding of respective agonists </a:t>
            </a:r>
            <a:r>
              <a:rPr lang="mr-IN" baseline="0" dirty="0"/>
              <a:t>–</a:t>
            </a:r>
            <a:r>
              <a:rPr lang="en-US" baseline="0" dirty="0"/>
              <a:t> then lead to the flux of ions</a:t>
            </a:r>
          </a:p>
          <a:p>
            <a:r>
              <a:rPr lang="en-US" baseline="0" dirty="0"/>
              <a:t>Ex: GABA and glutamate</a:t>
            </a:r>
          </a:p>
          <a:p>
            <a:endParaRPr lang="en-US" baseline="0" dirty="0"/>
          </a:p>
          <a:p>
            <a:r>
              <a:rPr lang="en-US" baseline="0" dirty="0"/>
              <a:t>Voltage gated: activated and inactivated by CHANGES in membrane voltage</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a:t>
            </a:fld>
            <a:endParaRPr lang="en-US"/>
          </a:p>
        </p:txBody>
      </p:sp>
    </p:spTree>
    <p:extLst>
      <p:ext uri="{BB962C8B-B14F-4D97-AF65-F5344CB8AC3E}">
        <p14:creationId xmlns:p14="http://schemas.microsoft.com/office/powerpoint/2010/main" val="779066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Dyskalemia</a:t>
            </a:r>
            <a:r>
              <a:rPr lang="en-US" dirty="0"/>
              <a:t>:</a:t>
            </a:r>
            <a:r>
              <a:rPr lang="en-US" baseline="0" dirty="0"/>
              <a:t> hyper or hypokalemia</a:t>
            </a:r>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35</a:t>
            </a:fld>
            <a:endParaRPr lang="en-US"/>
          </a:p>
        </p:txBody>
      </p:sp>
    </p:spTree>
    <p:extLst>
      <p:ext uri="{BB962C8B-B14F-4D97-AF65-F5344CB8AC3E}">
        <p14:creationId xmlns:p14="http://schemas.microsoft.com/office/powerpoint/2010/main" val="3297018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Dyskalemia</a:t>
            </a:r>
            <a:r>
              <a:rPr lang="en-US" dirty="0"/>
              <a:t>:</a:t>
            </a:r>
            <a:r>
              <a:rPr lang="en-US" baseline="0" dirty="0"/>
              <a:t> hyper or hypokalemia</a:t>
            </a:r>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36</a:t>
            </a:fld>
            <a:endParaRPr lang="en-US"/>
          </a:p>
        </p:txBody>
      </p:sp>
    </p:spTree>
    <p:extLst>
      <p:ext uri="{BB962C8B-B14F-4D97-AF65-F5344CB8AC3E}">
        <p14:creationId xmlns:p14="http://schemas.microsoft.com/office/powerpoint/2010/main" val="3411201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Dyskalemia</a:t>
            </a:r>
            <a:r>
              <a:rPr lang="en-US" dirty="0"/>
              <a:t>:</a:t>
            </a:r>
            <a:r>
              <a:rPr lang="en-US" baseline="0" dirty="0"/>
              <a:t> hyper or hypokalemia</a:t>
            </a:r>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37</a:t>
            </a:fld>
            <a:endParaRPr lang="en-US"/>
          </a:p>
        </p:txBody>
      </p:sp>
    </p:spTree>
    <p:extLst>
      <p:ext uri="{BB962C8B-B14F-4D97-AF65-F5344CB8AC3E}">
        <p14:creationId xmlns:p14="http://schemas.microsoft.com/office/powerpoint/2010/main" val="2144976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Dyskalemia</a:t>
            </a:r>
            <a:r>
              <a:rPr lang="en-US" dirty="0"/>
              <a:t>:</a:t>
            </a:r>
            <a:r>
              <a:rPr lang="en-US" baseline="0" dirty="0"/>
              <a:t> hyper or hypokalemia</a:t>
            </a:r>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38</a:t>
            </a:fld>
            <a:endParaRPr lang="en-US"/>
          </a:p>
        </p:txBody>
      </p:sp>
    </p:spTree>
    <p:extLst>
      <p:ext uri="{BB962C8B-B14F-4D97-AF65-F5344CB8AC3E}">
        <p14:creationId xmlns:p14="http://schemas.microsoft.com/office/powerpoint/2010/main" val="2404864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Channelopathies</a:t>
            </a:r>
            <a:r>
              <a:rPr lang="en-US" baseline="0" dirty="0"/>
              <a:t> were first identified in skeletal muscle disorders</a:t>
            </a:r>
          </a:p>
          <a:p>
            <a:endParaRPr lang="en-US" baseline="0" dirty="0"/>
          </a:p>
          <a:p>
            <a:r>
              <a:rPr lang="en-US" baseline="0" dirty="0"/>
              <a:t>Congenital </a:t>
            </a:r>
            <a:r>
              <a:rPr lang="en-US" baseline="0" dirty="0" err="1"/>
              <a:t>myasthenic</a:t>
            </a:r>
            <a:r>
              <a:rPr lang="en-US" baseline="0" dirty="0"/>
              <a:t> syndrome: </a:t>
            </a:r>
            <a:r>
              <a:rPr lang="en-US" baseline="0" dirty="0" err="1"/>
              <a:t>heterogenous</a:t>
            </a:r>
            <a:r>
              <a:rPr lang="en-US" baseline="0" dirty="0"/>
              <a:t> group of disorders of the NMJ that can arise from defects in presynaptic, synaptic, or postsynaptic. Most are postsynaptic mutations of </a:t>
            </a:r>
            <a:r>
              <a:rPr lang="en-US" baseline="0" dirty="0" err="1"/>
              <a:t>nAChR</a:t>
            </a:r>
            <a:endParaRPr lang="en-US" baseline="0" dirty="0"/>
          </a:p>
          <a:p>
            <a:endParaRPr lang="en-US" baseline="0" dirty="0"/>
          </a:p>
          <a:p>
            <a:r>
              <a:rPr lang="en-US" baseline="0" dirty="0"/>
              <a:t>Hyperkalemic periodic paralysis: AD, attacks of muscle weakness and mild </a:t>
            </a:r>
            <a:r>
              <a:rPr lang="en-US" baseline="0" dirty="0" err="1"/>
              <a:t>myotonia</a:t>
            </a:r>
            <a:r>
              <a:rPr lang="en-US" baseline="0" dirty="0"/>
              <a:t> with concomitant transient hyperkalemia; gain of function mutation in SCN4A</a:t>
            </a:r>
          </a:p>
        </p:txBody>
      </p:sp>
      <p:sp>
        <p:nvSpPr>
          <p:cNvPr id="4" name="Slide Number Placeholder 3"/>
          <p:cNvSpPr>
            <a:spLocks noGrp="1"/>
          </p:cNvSpPr>
          <p:nvPr>
            <p:ph type="sldNum" sz="quarter" idx="10"/>
          </p:nvPr>
        </p:nvSpPr>
        <p:spPr/>
        <p:txBody>
          <a:bodyPr/>
          <a:lstStyle/>
          <a:p>
            <a:fld id="{CC1AADC9-26DB-E346-8884-26DCF1FED37E}" type="slidenum">
              <a:rPr lang="en-US" smtClean="0"/>
              <a:t>39</a:t>
            </a:fld>
            <a:endParaRPr lang="en-US"/>
          </a:p>
        </p:txBody>
      </p:sp>
    </p:spTree>
    <p:extLst>
      <p:ext uri="{BB962C8B-B14F-4D97-AF65-F5344CB8AC3E}">
        <p14:creationId xmlns:p14="http://schemas.microsoft.com/office/powerpoint/2010/main" val="1472059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40</a:t>
            </a:fld>
            <a:endParaRPr lang="en-US"/>
          </a:p>
        </p:txBody>
      </p:sp>
    </p:spTree>
    <p:extLst>
      <p:ext uri="{BB962C8B-B14F-4D97-AF65-F5344CB8AC3E}">
        <p14:creationId xmlns:p14="http://schemas.microsoft.com/office/powerpoint/2010/main" val="2139498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41</a:t>
            </a:fld>
            <a:endParaRPr lang="en-US"/>
          </a:p>
        </p:txBody>
      </p:sp>
    </p:spTree>
    <p:extLst>
      <p:ext uri="{BB962C8B-B14F-4D97-AF65-F5344CB8AC3E}">
        <p14:creationId xmlns:p14="http://schemas.microsoft.com/office/powerpoint/2010/main" val="2638087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family members</a:t>
            </a:r>
            <a:r>
              <a:rPr lang="en-US" baseline="0" dirty="0"/>
              <a:t> have to have cerebellar signs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42</a:t>
            </a:fld>
            <a:endParaRPr lang="en-US"/>
          </a:p>
        </p:txBody>
      </p:sp>
    </p:spTree>
    <p:extLst>
      <p:ext uri="{BB962C8B-B14F-4D97-AF65-F5344CB8AC3E}">
        <p14:creationId xmlns:p14="http://schemas.microsoft.com/office/powerpoint/2010/main" val="1882429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ATP1A2: Na-K ATPase pump</a:t>
            </a:r>
          </a:p>
          <a:p>
            <a:endParaRPr lang="en-US" dirty="0"/>
          </a:p>
          <a:p>
            <a:r>
              <a:rPr lang="en-US" dirty="0"/>
              <a:t>SLC: glutamate</a:t>
            </a:r>
            <a:r>
              <a:rPr lang="en-US" baseline="0" dirty="0"/>
              <a:t> transporters that have also been associated with episodic ataxia and renal tubular acidosis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43</a:t>
            </a:fld>
            <a:endParaRPr lang="en-US"/>
          </a:p>
        </p:txBody>
      </p:sp>
    </p:spTree>
    <p:extLst>
      <p:ext uri="{BB962C8B-B14F-4D97-AF65-F5344CB8AC3E}">
        <p14:creationId xmlns:p14="http://schemas.microsoft.com/office/powerpoint/2010/main" val="1063848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severe attacks are mostly in people</a:t>
            </a:r>
            <a:r>
              <a:rPr lang="en-US" baseline="0" dirty="0"/>
              <a:t> &lt;20 years of age </a:t>
            </a:r>
            <a:r>
              <a:rPr lang="mr-IN" baseline="0" dirty="0"/>
              <a:t>–</a:t>
            </a:r>
            <a:r>
              <a:rPr lang="en-US" baseline="0" dirty="0"/>
              <a:t> our population</a:t>
            </a:r>
          </a:p>
          <a:p>
            <a:r>
              <a:rPr lang="en-US" baseline="0" dirty="0"/>
              <a:t>First symptoms of the disease in 20%</a:t>
            </a:r>
          </a:p>
          <a:p>
            <a:r>
              <a:rPr lang="en-US" baseline="0" dirty="0"/>
              <a:t>Triggered by a mild head trauma in 10% or emotional stress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44</a:t>
            </a:fld>
            <a:endParaRPr lang="en-US"/>
          </a:p>
        </p:txBody>
      </p:sp>
    </p:spTree>
    <p:extLst>
      <p:ext uri="{BB962C8B-B14F-4D97-AF65-F5344CB8AC3E}">
        <p14:creationId xmlns:p14="http://schemas.microsoft.com/office/powerpoint/2010/main" val="712341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 channels: simply gated pores that allow the passive flow of ions down their gradient.</a:t>
            </a:r>
            <a:endParaRPr lang="en-US" baseline="0" dirty="0"/>
          </a:p>
          <a:p>
            <a:endParaRPr lang="en-US" baseline="0" dirty="0"/>
          </a:p>
          <a:p>
            <a:r>
              <a:rPr lang="en-US" baseline="0" dirty="0"/>
              <a:t>Ligand gated: channels that are activated by the binding of respective agonists </a:t>
            </a:r>
            <a:r>
              <a:rPr lang="mr-IN" baseline="0" dirty="0"/>
              <a:t>–</a:t>
            </a:r>
            <a:r>
              <a:rPr lang="en-US" baseline="0" dirty="0"/>
              <a:t> then lead to the flux of ions</a:t>
            </a:r>
          </a:p>
          <a:p>
            <a:r>
              <a:rPr lang="en-US" baseline="0" dirty="0"/>
              <a:t>Ex: GABA and glutamate</a:t>
            </a:r>
          </a:p>
          <a:p>
            <a:endParaRPr lang="en-US" baseline="0" dirty="0"/>
          </a:p>
          <a:p>
            <a:r>
              <a:rPr lang="en-US" baseline="0" dirty="0"/>
              <a:t>Voltage gated: activated and inactivated by CHANGES in membrane voltage</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4</a:t>
            </a:fld>
            <a:endParaRPr lang="en-US"/>
          </a:p>
        </p:txBody>
      </p:sp>
    </p:spTree>
    <p:extLst>
      <p:ext uri="{BB962C8B-B14F-4D97-AF65-F5344CB8AC3E}">
        <p14:creationId xmlns:p14="http://schemas.microsoft.com/office/powerpoint/2010/main" val="1599061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cortical spreading depression?</a:t>
            </a:r>
            <a:r>
              <a:rPr lang="en-US" baseline="0" dirty="0"/>
              <a:t> Brief neuronal excitation, which initiates a depolarization wave that moves across the cortex at 3-5 mm/min and is followed by prolonged inhibition of neuronal activity</a:t>
            </a:r>
          </a:p>
          <a:p>
            <a:endParaRPr lang="en-US" baseline="0" dirty="0"/>
          </a:p>
          <a:p>
            <a:r>
              <a:rPr lang="en-US" baseline="0" dirty="0"/>
              <a:t>The inhibitory neuron hyperpolarizes the cell</a:t>
            </a:r>
          </a:p>
          <a:p>
            <a:r>
              <a:rPr lang="en-US" baseline="0" dirty="0"/>
              <a:t>Presynaptic terminal = axon terminal</a:t>
            </a:r>
          </a:p>
          <a:p>
            <a:endParaRPr lang="en-US" baseline="0" dirty="0"/>
          </a:p>
          <a:p>
            <a:r>
              <a:rPr lang="en-US" baseline="0" dirty="0"/>
              <a:t>FMH1: </a:t>
            </a:r>
            <a:r>
              <a:rPr lang="en-US" b="1" baseline="0" dirty="0"/>
              <a:t>gain of function </a:t>
            </a:r>
            <a:r>
              <a:rPr lang="en-US" baseline="0" dirty="0"/>
              <a:t>on calcium channel &gt; </a:t>
            </a:r>
            <a:r>
              <a:rPr lang="en-US" b="1" baseline="0" dirty="0"/>
              <a:t>increased NT release</a:t>
            </a:r>
          </a:p>
          <a:p>
            <a:r>
              <a:rPr lang="en-US" baseline="0" dirty="0"/>
              <a:t>	Knock-in mice with CACNA1A mutations &gt; lowered threshold for CSD, increased probability of glutamate release, altered GABA circuits</a:t>
            </a:r>
          </a:p>
          <a:p>
            <a:endParaRPr lang="en-US" baseline="0" dirty="0"/>
          </a:p>
          <a:p>
            <a:r>
              <a:rPr lang="en-US" baseline="0" dirty="0"/>
              <a:t>FMH2: loss of function of the ATPase &gt; reduced potassium/glutamate uptake &gt; </a:t>
            </a:r>
            <a:r>
              <a:rPr lang="en-US" b="1" baseline="0" dirty="0"/>
              <a:t>very slowed recovery</a:t>
            </a:r>
          </a:p>
          <a:p>
            <a:endParaRPr lang="en-US" baseline="0" dirty="0"/>
          </a:p>
          <a:p>
            <a:r>
              <a:rPr lang="en-US" baseline="0" dirty="0"/>
              <a:t>FMH3: not really known, but overall </a:t>
            </a:r>
            <a:r>
              <a:rPr lang="en-US" b="1" baseline="0" dirty="0"/>
              <a:t>decrease inhibitory function</a:t>
            </a:r>
            <a:endParaRPr lang="en-US" b="1" dirty="0"/>
          </a:p>
        </p:txBody>
      </p:sp>
      <p:sp>
        <p:nvSpPr>
          <p:cNvPr id="4" name="Slide Number Placeholder 3"/>
          <p:cNvSpPr>
            <a:spLocks noGrp="1"/>
          </p:cNvSpPr>
          <p:nvPr>
            <p:ph type="sldNum" sz="quarter" idx="10"/>
          </p:nvPr>
        </p:nvSpPr>
        <p:spPr/>
        <p:txBody>
          <a:bodyPr/>
          <a:lstStyle/>
          <a:p>
            <a:fld id="{CC1AADC9-26DB-E346-8884-26DCF1FED37E}" type="slidenum">
              <a:rPr lang="en-US" smtClean="0"/>
              <a:t>45</a:t>
            </a:fld>
            <a:endParaRPr lang="en-US"/>
          </a:p>
        </p:txBody>
      </p:sp>
    </p:spTree>
    <p:extLst>
      <p:ext uri="{BB962C8B-B14F-4D97-AF65-F5344CB8AC3E}">
        <p14:creationId xmlns:p14="http://schemas.microsoft.com/office/powerpoint/2010/main" val="1097506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seen in alternating hemiplegia of childhood</a:t>
            </a:r>
          </a:p>
          <a:p>
            <a:endParaRPr lang="en-US" dirty="0"/>
          </a:p>
          <a:p>
            <a:r>
              <a:rPr lang="en-US" dirty="0"/>
              <a:t>Autosomal</a:t>
            </a:r>
            <a:r>
              <a:rPr lang="en-US" baseline="0" dirty="0"/>
              <a:t> dominant subtype of migraine with aura</a:t>
            </a:r>
          </a:p>
          <a:p>
            <a:r>
              <a:rPr lang="en-US" baseline="0" dirty="0"/>
              <a:t>1</a:t>
            </a:r>
            <a:r>
              <a:rPr lang="en-US" baseline="30000" dirty="0"/>
              <a:t>st</a:t>
            </a:r>
            <a:r>
              <a:rPr lang="en-US" baseline="0" dirty="0"/>
              <a:t> de novo CACNA1A mutation of FHM was reported in 2000</a:t>
            </a:r>
          </a:p>
          <a:p>
            <a:r>
              <a:rPr lang="en-US" baseline="0" dirty="0"/>
              <a:t>Accounts for 50% of patients with FHM</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47</a:t>
            </a:fld>
            <a:endParaRPr lang="en-US"/>
          </a:p>
        </p:txBody>
      </p:sp>
    </p:spTree>
    <p:extLst>
      <p:ext uri="{BB962C8B-B14F-4D97-AF65-F5344CB8AC3E}">
        <p14:creationId xmlns:p14="http://schemas.microsoft.com/office/powerpoint/2010/main" val="2368053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Phenotypes</a:t>
            </a:r>
          </a:p>
          <a:p>
            <a:r>
              <a:rPr lang="en-US" b="1" dirty="0"/>
              <a:t>Summary.</a:t>
            </a:r>
            <a:r>
              <a:rPr lang="en-US" dirty="0"/>
              <a:t> In brief, </a:t>
            </a:r>
            <a:r>
              <a:rPr lang="en-US" i="1" dirty="0"/>
              <a:t>CACNA1A</a:t>
            </a:r>
            <a:r>
              <a:rPr lang="en-US" dirty="0"/>
              <a:t> is usually associated with three main familial phenotypes, which can sometimes overlap. These three main phenotypes are familial episodic ataxias, familial spinocerebellar ataxias, and familial hemiplegic migraines. The reason why I am distinguishing episodic and spinocerebellar ataxias is due to the fact that the disease presentation in these conditions is entirely different. Episodic ataxias lead to brief, recurrent, non-progressive episodes of lack of balance, whereas spinocerebellar ataxias are chronic, progressive diseases that are often associated with imaging findings (</a:t>
            </a:r>
            <a:r>
              <a:rPr lang="en-US" dirty="0">
                <a:hlinkClick r:id="rId3"/>
              </a:rPr>
              <a:t>cerebellar atrophy</a:t>
            </a:r>
            <a:r>
              <a:rPr lang="en-US" dirty="0"/>
              <a:t>). Historically, </a:t>
            </a:r>
            <a:r>
              <a:rPr lang="en-US" i="1" dirty="0"/>
              <a:t>CACNA1A</a:t>
            </a:r>
            <a:r>
              <a:rPr lang="en-US" dirty="0"/>
              <a:t> </a:t>
            </a:r>
            <a:r>
              <a:rPr lang="en-US" dirty="0">
                <a:hlinkClick r:id="rId4"/>
              </a:rPr>
              <a:t>was identified</a:t>
            </a:r>
            <a:r>
              <a:rPr lang="en-US" dirty="0"/>
              <a:t> in familial hemiplegic migraine and episodic ataxia at the same time in 1996. The discovery in spinocerebellar ataxia </a:t>
            </a:r>
            <a:r>
              <a:rPr lang="en-US" dirty="0">
                <a:hlinkClick r:id="rId5"/>
              </a:rPr>
              <a:t>followed soon</a:t>
            </a:r>
            <a:r>
              <a:rPr lang="en-US" dirty="0"/>
              <a:t> afterwards in 1997. Here are the various </a:t>
            </a:r>
            <a:r>
              <a:rPr lang="en-US" i="1" dirty="0"/>
              <a:t>CACNA1A</a:t>
            </a:r>
            <a:r>
              <a:rPr lang="en-US" dirty="0"/>
              <a:t>-related phenotypes.</a:t>
            </a:r>
          </a:p>
          <a:p>
            <a:r>
              <a:rPr lang="en-US" b="1" dirty="0"/>
              <a:t>Familial hemiplegic migraine 1 (FHM1).</a:t>
            </a:r>
            <a:r>
              <a:rPr lang="en-US" dirty="0"/>
              <a:t> Familial hemiplegic migraine was one of the </a:t>
            </a:r>
            <a:r>
              <a:rPr lang="en-US" dirty="0">
                <a:hlinkClick r:id="rId4"/>
              </a:rPr>
              <a:t>first phenotypes</a:t>
            </a:r>
            <a:r>
              <a:rPr lang="en-US" dirty="0"/>
              <a:t> to be associated with mutations in </a:t>
            </a:r>
            <a:r>
              <a:rPr lang="en-US" i="1" dirty="0"/>
              <a:t>CACNA1A</a:t>
            </a:r>
            <a:r>
              <a:rPr lang="en-US" dirty="0"/>
              <a:t>. FHM is characterized by </a:t>
            </a:r>
            <a:r>
              <a:rPr lang="en-US" dirty="0">
                <a:hlinkClick r:id="rId6"/>
              </a:rPr>
              <a:t>migraines with aura</a:t>
            </a:r>
            <a:r>
              <a:rPr lang="en-US" dirty="0"/>
              <a:t> that is associated with weakness on one side of the body. Patients with FHM due to </a:t>
            </a:r>
            <a:r>
              <a:rPr lang="en-US" i="1" dirty="0"/>
              <a:t>CACNA1A</a:t>
            </a:r>
            <a:r>
              <a:rPr lang="en-US" dirty="0"/>
              <a:t> mutations can have loss of consciousness or even coma in association with mild head trauma. In some families, the FHM phenotype may overlap with other </a:t>
            </a:r>
            <a:r>
              <a:rPr lang="en-US" i="1" dirty="0"/>
              <a:t>CACNA1A</a:t>
            </a:r>
            <a:r>
              <a:rPr lang="en-US" dirty="0"/>
              <a:t>-related phenotypes.</a:t>
            </a:r>
          </a:p>
          <a:p>
            <a:r>
              <a:rPr lang="en-US" b="1" dirty="0"/>
              <a:t>Episodic ataxia 2 (EA2).</a:t>
            </a:r>
            <a:r>
              <a:rPr lang="en-US" dirty="0"/>
              <a:t> </a:t>
            </a:r>
            <a:r>
              <a:rPr lang="en-US" dirty="0">
                <a:hlinkClick r:id="rId7"/>
              </a:rPr>
              <a:t>Episodic ataxia</a:t>
            </a:r>
            <a:r>
              <a:rPr lang="en-US" dirty="0"/>
              <a:t> type is characterized by attacks of gait ataxia, poor balance, nausea, vomiting, and sometimes particular eye movement disorders that is referred to as oscillopsia. Patient with episodic ataxia can present in childhood or adolescence and the attacks can last between hours and a few days. Sometimes, attacks are set off by triggers such as physical </a:t>
            </a:r>
            <a:r>
              <a:rPr lang="en-US" dirty="0" err="1"/>
              <a:t>physical</a:t>
            </a:r>
            <a:r>
              <a:rPr lang="en-US" dirty="0"/>
              <a:t> stress, infection, fever, heat, exertion, caffeine, or alcohol. The attacks can be associated with various neurological symptoms, occasionally even with the </a:t>
            </a:r>
            <a:r>
              <a:rPr lang="en-US" dirty="0">
                <a:hlinkClick r:id="rId8"/>
              </a:rPr>
              <a:t>hemiplegic symptoms</a:t>
            </a:r>
            <a:r>
              <a:rPr lang="en-US" dirty="0"/>
              <a:t> seen in FHM. Between the attacks, patients usually do not have symptoms. However, more recent studies suggest that up to 50% of patients may eventually develop chronic neurological features such as nystagmus or cerebellar atrophy.</a:t>
            </a:r>
          </a:p>
          <a:p>
            <a:r>
              <a:rPr lang="en-US" b="1" dirty="0"/>
              <a:t>Spinocerebellar ataxia 6 (SCA6).</a:t>
            </a:r>
            <a:r>
              <a:rPr lang="en-US" dirty="0"/>
              <a:t> Spinocerebellar ataxia is a slowly </a:t>
            </a:r>
            <a:r>
              <a:rPr lang="en-US" dirty="0">
                <a:hlinkClick r:id="rId5"/>
              </a:rPr>
              <a:t>progressive neurological disorder</a:t>
            </a:r>
            <a:r>
              <a:rPr lang="en-US" dirty="0"/>
              <a:t> that is characterized by progressive limb and gait cerebellar ataxia. Often, patients also develop other neurological symptoms such as dysmetria in the upper extremities, intention tremor, dysarthria, and various oculomotor symptoms such as nystagmus or diplopia. The bulbar signs, especially dysarthria, can be the presenting sign in up to 10% of patients. Patients usually present with symptoms in adulthood, usually in their 40s and 50s.</a:t>
            </a:r>
          </a:p>
          <a:p>
            <a:r>
              <a:rPr lang="en-US" b="1" dirty="0"/>
              <a:t>Paroxysmal tonic upward gaze.</a:t>
            </a:r>
            <a:r>
              <a:rPr lang="en-US" dirty="0"/>
              <a:t> Some novel </a:t>
            </a:r>
            <a:r>
              <a:rPr lang="en-US" i="1" dirty="0"/>
              <a:t>CACNA1A</a:t>
            </a:r>
            <a:r>
              <a:rPr lang="en-US" dirty="0"/>
              <a:t> phenotypes are still being discovered given the increasing use of genetic testing. For example, individuals with </a:t>
            </a:r>
            <a:r>
              <a:rPr lang="en-US" i="1" dirty="0"/>
              <a:t>de novo </a:t>
            </a:r>
            <a:r>
              <a:rPr lang="en-US" dirty="0"/>
              <a:t>missense alterations in </a:t>
            </a:r>
            <a:r>
              <a:rPr lang="en-US" i="1" dirty="0"/>
              <a:t>CACNA1A</a:t>
            </a:r>
            <a:r>
              <a:rPr lang="en-US" dirty="0"/>
              <a:t> with paroxysmal tonic upward gaze in the neonatal period or early infancy were recently described by </a:t>
            </a:r>
            <a:r>
              <a:rPr lang="en-US" dirty="0">
                <a:hlinkClick r:id="rId9"/>
              </a:rPr>
              <a:t>Blumkin</a:t>
            </a:r>
            <a:r>
              <a:rPr lang="en-US" i="1" dirty="0">
                <a:hlinkClick r:id="rId9"/>
              </a:rPr>
              <a:t> </a:t>
            </a:r>
            <a:r>
              <a:rPr lang="en-US" dirty="0">
                <a:hlinkClick r:id="rId9"/>
              </a:rPr>
              <a:t>and collaborators</a:t>
            </a:r>
            <a:r>
              <a:rPr lang="en-US" dirty="0"/>
              <a:t>. In addition to these eye movement abnormalities, patients had developmental delays and ataxia, nystagmus, dysarthria, tremor, dysmetria, and seizures</a:t>
            </a:r>
          </a:p>
          <a:p>
            <a:r>
              <a:rPr lang="en-US" b="1" dirty="0"/>
              <a:t>The epilepsies.</a:t>
            </a:r>
            <a:r>
              <a:rPr lang="en-US" dirty="0"/>
              <a:t> There is some difficulty in fully understanding the entire spectrum of seizure disorders caused by mutations in </a:t>
            </a:r>
            <a:r>
              <a:rPr lang="en-US" i="1" dirty="0"/>
              <a:t>CACNA1A</a:t>
            </a:r>
            <a:r>
              <a:rPr lang="en-US" dirty="0"/>
              <a:t>. </a:t>
            </a:r>
            <a:r>
              <a:rPr lang="en-US" dirty="0">
                <a:hlinkClick r:id="rId10"/>
              </a:rPr>
              <a:t>Absence seizures</a:t>
            </a:r>
            <a:r>
              <a:rPr lang="en-US" dirty="0"/>
              <a:t> appear to be a relatively common feature, found in up to 10% of patients in EA2 families. Generalized EEG features are a </a:t>
            </a:r>
            <a:r>
              <a:rPr lang="en-US" dirty="0">
                <a:hlinkClick r:id="rId11"/>
              </a:rPr>
              <a:t>common finding</a:t>
            </a:r>
            <a:r>
              <a:rPr lang="en-US" dirty="0"/>
              <a:t>. However, despite the known association with epilepsy, some earlier reports need to be viewed with caution. For example, </a:t>
            </a:r>
            <a:r>
              <a:rPr lang="en-US" dirty="0">
                <a:hlinkClick r:id="rId12"/>
              </a:rPr>
              <a:t>OMIM</a:t>
            </a:r>
            <a:r>
              <a:rPr lang="en-US" dirty="0"/>
              <a:t> implies a definite involvement in Idiopathic/Genetic Generalized Epilepsy (</a:t>
            </a:r>
            <a:r>
              <a:rPr lang="en-US" dirty="0">
                <a:hlinkClick r:id="rId13"/>
              </a:rPr>
              <a:t>IGE/GGE</a:t>
            </a:r>
            <a:r>
              <a:rPr lang="en-US" dirty="0"/>
              <a:t>) based on an older association study that has not been validated in more recent studies. </a:t>
            </a:r>
            <a:r>
              <a:rPr lang="en-US" i="1" dirty="0"/>
              <a:t>CACNA1A</a:t>
            </a:r>
            <a:r>
              <a:rPr lang="en-US" dirty="0"/>
              <a:t> can be a deceiving gene, and rare population variants in this gene can be found that may be initially interpreted as causative. A study suggesting variants in</a:t>
            </a:r>
            <a:r>
              <a:rPr lang="en-US" i="1" dirty="0"/>
              <a:t> CACNA1A</a:t>
            </a:r>
            <a:r>
              <a:rPr lang="en-US" dirty="0"/>
              <a:t> as </a:t>
            </a:r>
            <a:r>
              <a:rPr lang="en-US" dirty="0">
                <a:hlinkClick r:id="rId14"/>
              </a:rPr>
              <a:t>modifiers in </a:t>
            </a:r>
            <a:r>
              <a:rPr lang="en-US" dirty="0" err="1">
                <a:hlinkClick r:id="rId14"/>
              </a:rPr>
              <a:t>Dravet</a:t>
            </a:r>
            <a:r>
              <a:rPr lang="en-US" dirty="0">
                <a:hlinkClick r:id="rId14"/>
              </a:rPr>
              <a:t> Syndrome</a:t>
            </a:r>
            <a:r>
              <a:rPr lang="en-US" dirty="0"/>
              <a:t> should be interpreted critically.</a:t>
            </a:r>
          </a:p>
          <a:p>
            <a:r>
              <a:rPr lang="en-US" b="1" dirty="0"/>
              <a:t>Intellectual disability, autism.</a:t>
            </a:r>
            <a:r>
              <a:rPr lang="en-US" dirty="0"/>
              <a:t> The publication by </a:t>
            </a:r>
            <a:r>
              <a:rPr lang="en-US" dirty="0" err="1"/>
              <a:t>Damaj</a:t>
            </a:r>
            <a:r>
              <a:rPr lang="en-US" dirty="0"/>
              <a:t> and collaborators also identifies individual patients with ADHD, intellectual disability and autism carrying </a:t>
            </a:r>
            <a:r>
              <a:rPr lang="en-US" i="1" dirty="0"/>
              <a:t>CACNA1A</a:t>
            </a:r>
            <a:r>
              <a:rPr lang="en-US" dirty="0"/>
              <a:t> mutations. However, other </a:t>
            </a:r>
            <a:r>
              <a:rPr lang="en-US" i="1" dirty="0"/>
              <a:t>CACNA1A</a:t>
            </a:r>
            <a:r>
              <a:rPr lang="en-US" dirty="0"/>
              <a:t> phenotypes were also present in most patients. Sometimes, the other neurological manifestations of </a:t>
            </a:r>
            <a:r>
              <a:rPr lang="en-US" i="1" dirty="0"/>
              <a:t>CACNA1A</a:t>
            </a:r>
            <a:r>
              <a:rPr lang="en-US" dirty="0"/>
              <a:t> may be less prominent and the presenting feature for patients may intellectual disability or autism.</a:t>
            </a:r>
          </a:p>
          <a:p>
            <a:endParaRPr lang="en-US" dirty="0"/>
          </a:p>
        </p:txBody>
      </p:sp>
      <p:sp>
        <p:nvSpPr>
          <p:cNvPr id="4" name="Slide Number Placeholder 3"/>
          <p:cNvSpPr>
            <a:spLocks noGrp="1"/>
          </p:cNvSpPr>
          <p:nvPr>
            <p:ph type="sldNum" sz="quarter" idx="5"/>
          </p:nvPr>
        </p:nvSpPr>
        <p:spPr/>
        <p:txBody>
          <a:bodyPr/>
          <a:lstStyle/>
          <a:p>
            <a:fld id="{10FCDE6C-769B-BC48-9071-B4B905A3E84E}" type="slidenum">
              <a:rPr lang="en-US" smtClean="0"/>
              <a:t>48</a:t>
            </a:fld>
            <a:endParaRPr lang="en-US"/>
          </a:p>
        </p:txBody>
      </p:sp>
    </p:spTree>
    <p:extLst>
      <p:ext uri="{BB962C8B-B14F-4D97-AF65-F5344CB8AC3E}">
        <p14:creationId xmlns:p14="http://schemas.microsoft.com/office/powerpoint/2010/main" val="778448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seen in alternating hemiplegia of childhood</a:t>
            </a:r>
          </a:p>
          <a:p>
            <a:endParaRPr lang="en-US" dirty="0"/>
          </a:p>
          <a:p>
            <a:r>
              <a:rPr lang="en-US" dirty="0"/>
              <a:t>Autosomal</a:t>
            </a:r>
            <a:r>
              <a:rPr lang="en-US" baseline="0" dirty="0"/>
              <a:t> dominant subtype of migraine with aura</a:t>
            </a:r>
          </a:p>
          <a:p>
            <a:r>
              <a:rPr lang="en-US" baseline="0" dirty="0"/>
              <a:t>1</a:t>
            </a:r>
            <a:r>
              <a:rPr lang="en-US" baseline="30000" dirty="0"/>
              <a:t>st</a:t>
            </a:r>
            <a:r>
              <a:rPr lang="en-US" baseline="0" dirty="0"/>
              <a:t> de novo CACNA1A mutation of FHM was reported in 2000</a:t>
            </a:r>
          </a:p>
          <a:p>
            <a:r>
              <a:rPr lang="en-US" baseline="0" dirty="0"/>
              <a:t>Accounts for 50% of patients with FHM</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49</a:t>
            </a:fld>
            <a:endParaRPr lang="en-US"/>
          </a:p>
        </p:txBody>
      </p:sp>
    </p:spTree>
    <p:extLst>
      <p:ext uri="{BB962C8B-B14F-4D97-AF65-F5344CB8AC3E}">
        <p14:creationId xmlns:p14="http://schemas.microsoft.com/office/powerpoint/2010/main" val="2957353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seen in alternating hemiplegia of childhood</a:t>
            </a:r>
          </a:p>
          <a:p>
            <a:endParaRPr lang="en-US" dirty="0"/>
          </a:p>
          <a:p>
            <a:r>
              <a:rPr lang="en-US" dirty="0"/>
              <a:t>Autosomal</a:t>
            </a:r>
            <a:r>
              <a:rPr lang="en-US" baseline="0" dirty="0"/>
              <a:t> dominant subtype of migraine with aura</a:t>
            </a:r>
          </a:p>
          <a:p>
            <a:r>
              <a:rPr lang="en-US" baseline="0" dirty="0"/>
              <a:t>1</a:t>
            </a:r>
            <a:r>
              <a:rPr lang="en-US" baseline="30000" dirty="0"/>
              <a:t>st</a:t>
            </a:r>
            <a:r>
              <a:rPr lang="en-US" baseline="0" dirty="0"/>
              <a:t> de novo CACNA1A mutation of FHM was reported in 2000</a:t>
            </a:r>
          </a:p>
          <a:p>
            <a:r>
              <a:rPr lang="en-US" baseline="0" dirty="0"/>
              <a:t>Accounts for 50% of patients with FHM</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50</a:t>
            </a:fld>
            <a:endParaRPr lang="en-US"/>
          </a:p>
        </p:txBody>
      </p:sp>
    </p:spTree>
    <p:extLst>
      <p:ext uri="{BB962C8B-B14F-4D97-AF65-F5344CB8AC3E}">
        <p14:creationId xmlns:p14="http://schemas.microsoft.com/office/powerpoint/2010/main" val="3854568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seen in alternating hemiplegia of childhood</a:t>
            </a:r>
          </a:p>
          <a:p>
            <a:endParaRPr lang="en-US" dirty="0"/>
          </a:p>
          <a:p>
            <a:r>
              <a:rPr lang="en-US" dirty="0"/>
              <a:t>Autosomal</a:t>
            </a:r>
            <a:r>
              <a:rPr lang="en-US" baseline="0" dirty="0"/>
              <a:t> dominant subtype of migraine with aura</a:t>
            </a:r>
          </a:p>
          <a:p>
            <a:r>
              <a:rPr lang="en-US" baseline="0" dirty="0"/>
              <a:t>1</a:t>
            </a:r>
            <a:r>
              <a:rPr lang="en-US" baseline="30000" dirty="0"/>
              <a:t>st</a:t>
            </a:r>
            <a:r>
              <a:rPr lang="en-US" baseline="0" dirty="0"/>
              <a:t> de novo CACNA1A mutation of FHM was reported in 2000</a:t>
            </a:r>
          </a:p>
          <a:p>
            <a:r>
              <a:rPr lang="en-US" baseline="0" dirty="0"/>
              <a:t>Accounts for 50% of patients with FHM</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51</a:t>
            </a:fld>
            <a:endParaRPr lang="en-US"/>
          </a:p>
        </p:txBody>
      </p:sp>
    </p:spTree>
    <p:extLst>
      <p:ext uri="{BB962C8B-B14F-4D97-AF65-F5344CB8AC3E}">
        <p14:creationId xmlns:p14="http://schemas.microsoft.com/office/powerpoint/2010/main" val="2684334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Cerebellar signs can be present before the first attack</a:t>
            </a:r>
          </a:p>
          <a:p>
            <a:r>
              <a:rPr lang="en-US" dirty="0"/>
              <a:t>CACNA1A is present on Purkinje cells and</a:t>
            </a:r>
            <a:r>
              <a:rPr lang="en-US" baseline="0" dirty="0"/>
              <a:t> can lead to cell death</a:t>
            </a:r>
          </a:p>
          <a:p>
            <a:endParaRPr lang="en-US" baseline="0" dirty="0"/>
          </a:p>
          <a:p>
            <a:r>
              <a:rPr lang="en-US" baseline="0" dirty="0"/>
              <a:t>Intellectual disability most likely to be diagnosed after recurrent episodes of severe episodes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52</a:t>
            </a:fld>
            <a:endParaRPr lang="en-US"/>
          </a:p>
        </p:txBody>
      </p:sp>
    </p:spTree>
    <p:extLst>
      <p:ext uri="{BB962C8B-B14F-4D97-AF65-F5344CB8AC3E}">
        <p14:creationId xmlns:p14="http://schemas.microsoft.com/office/powerpoint/2010/main" val="700104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Ataxia present with truncal</a:t>
            </a:r>
            <a:r>
              <a:rPr lang="en-US" baseline="0" dirty="0"/>
              <a:t> but not appendicular</a:t>
            </a:r>
          </a:p>
          <a:p>
            <a:endParaRPr lang="en-US" baseline="0" dirty="0"/>
          </a:p>
          <a:p>
            <a:r>
              <a:rPr lang="en-US" baseline="0" dirty="0"/>
              <a:t>Initial workup: MRI brain and EEG were normal. Basic studies including lactate and pyruvate normal. UDS negative. </a:t>
            </a:r>
          </a:p>
          <a:p>
            <a:r>
              <a:rPr lang="en-US" baseline="0" dirty="0"/>
              <a:t>Father has epilepsy</a:t>
            </a:r>
          </a:p>
          <a:p>
            <a:endParaRPr lang="en-US" baseline="0" dirty="0"/>
          </a:p>
          <a:p>
            <a:r>
              <a:rPr lang="en-US" baseline="0" dirty="0"/>
              <a:t>0 cells, 0 RBCs, P14, G58</a:t>
            </a:r>
          </a:p>
          <a:p>
            <a:endParaRPr lang="en-US" baseline="0" dirty="0"/>
          </a:p>
          <a:p>
            <a:r>
              <a:rPr lang="en-US" baseline="0" dirty="0"/>
              <a:t>Ataxia Panel with Blueprints was negative</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53</a:t>
            </a:fld>
            <a:endParaRPr lang="en-US"/>
          </a:p>
        </p:txBody>
      </p:sp>
    </p:spTree>
    <p:extLst>
      <p:ext uri="{BB962C8B-B14F-4D97-AF65-F5344CB8AC3E}">
        <p14:creationId xmlns:p14="http://schemas.microsoft.com/office/powerpoint/2010/main" val="1091371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there are 8 described clinical syndromes, only 2 have been identified in multiple families.</a:t>
            </a:r>
          </a:p>
          <a:p>
            <a:r>
              <a:rPr lang="en-US" baseline="0" dirty="0"/>
              <a:t>These patients tend to present with rather discrete episodes of dramatic worsening but can also have progressive ataxia</a:t>
            </a:r>
          </a:p>
          <a:p>
            <a:r>
              <a:rPr lang="en-US" baseline="0" dirty="0"/>
              <a:t>These particular mutations present as described as they have a high concentration in the cerebellum</a:t>
            </a:r>
          </a:p>
        </p:txBody>
      </p:sp>
      <p:sp>
        <p:nvSpPr>
          <p:cNvPr id="4" name="Slide Number Placeholder 3"/>
          <p:cNvSpPr>
            <a:spLocks noGrp="1"/>
          </p:cNvSpPr>
          <p:nvPr>
            <p:ph type="sldNum" sz="quarter" idx="10"/>
          </p:nvPr>
        </p:nvSpPr>
        <p:spPr/>
        <p:txBody>
          <a:bodyPr/>
          <a:lstStyle/>
          <a:p>
            <a:fld id="{CC1AADC9-26DB-E346-8884-26DCF1FED37E}" type="slidenum">
              <a:rPr lang="en-US" smtClean="0"/>
              <a:t>54</a:t>
            </a:fld>
            <a:endParaRPr lang="en-US"/>
          </a:p>
        </p:txBody>
      </p:sp>
    </p:spTree>
    <p:extLst>
      <p:ext uri="{BB962C8B-B14F-4D97-AF65-F5344CB8AC3E}">
        <p14:creationId xmlns:p14="http://schemas.microsoft.com/office/powerpoint/2010/main" val="16494897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8 subtypes;</a:t>
            </a:r>
            <a:r>
              <a:rPr lang="en-US" baseline="0" dirty="0"/>
              <a:t> however, the others have only been reported in 1-2 families each</a:t>
            </a:r>
          </a:p>
          <a:p>
            <a:endParaRPr lang="en-US" baseline="0" dirty="0"/>
          </a:p>
          <a:p>
            <a:r>
              <a:rPr lang="en-US" baseline="0" dirty="0"/>
              <a:t>What is </a:t>
            </a:r>
            <a:r>
              <a:rPr lang="en-US" baseline="0" dirty="0" err="1"/>
              <a:t>myokymia</a:t>
            </a:r>
            <a:r>
              <a:rPr lang="en-US" baseline="0" dirty="0"/>
              <a:t>?</a:t>
            </a:r>
          </a:p>
          <a:p>
            <a:endParaRPr lang="en-US" baseline="0" dirty="0"/>
          </a:p>
          <a:p>
            <a:r>
              <a:rPr lang="en-US" baseline="0" dirty="0"/>
              <a:t>EA2 is the MOST COMMON type. The paroxysmal tonic </a:t>
            </a:r>
            <a:r>
              <a:rPr lang="en-US" baseline="0" dirty="0" err="1"/>
              <a:t>upgaze</a:t>
            </a:r>
            <a:r>
              <a:rPr lang="en-US" baseline="0" dirty="0"/>
              <a:t> is present in infancy, typically before the other symptoms begin. As the tonic </a:t>
            </a:r>
            <a:r>
              <a:rPr lang="en-US" baseline="0" dirty="0" err="1"/>
              <a:t>upgaze</a:t>
            </a:r>
            <a:r>
              <a:rPr lang="en-US" baseline="0" dirty="0"/>
              <a:t> disappears, the chronic cerebellar symptoms begin. </a:t>
            </a:r>
          </a:p>
          <a:p>
            <a:endParaRPr lang="en-US" baseline="0" dirty="0"/>
          </a:p>
          <a:p>
            <a:r>
              <a:rPr lang="en-US" baseline="0" dirty="0"/>
              <a:t>KCNA1 is highly expressed in Purkinje cells. Hyper excitable, decreased GABA, seizures. </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55</a:t>
            </a:fld>
            <a:endParaRPr lang="en-US"/>
          </a:p>
        </p:txBody>
      </p:sp>
    </p:spTree>
    <p:extLst>
      <p:ext uri="{BB962C8B-B14F-4D97-AF65-F5344CB8AC3E}">
        <p14:creationId xmlns:p14="http://schemas.microsoft.com/office/powerpoint/2010/main" val="98477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a:t>
            </a:r>
            <a:r>
              <a:rPr lang="en-US" baseline="0" dirty="0"/>
              <a:t> be nice to demonstrate with pictures</a:t>
            </a:r>
          </a:p>
          <a:p>
            <a:endParaRPr lang="en-US" baseline="0" dirty="0"/>
          </a:p>
          <a:p>
            <a:r>
              <a:rPr lang="en-US" baseline="0" dirty="0"/>
              <a:t>Ligand gated: channels that are activated by the binding of respective agonists </a:t>
            </a:r>
            <a:r>
              <a:rPr lang="mr-IN" baseline="0" dirty="0"/>
              <a:t>–</a:t>
            </a:r>
            <a:r>
              <a:rPr lang="en-US" baseline="0" dirty="0"/>
              <a:t> then lead to the flux of ions</a:t>
            </a:r>
          </a:p>
          <a:p>
            <a:r>
              <a:rPr lang="en-US" baseline="0" dirty="0"/>
              <a:t>Ex: GABA and glutamate</a:t>
            </a:r>
          </a:p>
          <a:p>
            <a:endParaRPr lang="en-US" baseline="0" dirty="0"/>
          </a:p>
          <a:p>
            <a:r>
              <a:rPr lang="en-US" baseline="0" dirty="0"/>
              <a:t>Voltage gated: activated and inactivated by CHANGES in membrane voltage</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5</a:t>
            </a:fld>
            <a:endParaRPr lang="en-US"/>
          </a:p>
        </p:txBody>
      </p:sp>
    </p:spTree>
    <p:extLst>
      <p:ext uri="{BB962C8B-B14F-4D97-AF65-F5344CB8AC3E}">
        <p14:creationId xmlns:p14="http://schemas.microsoft.com/office/powerpoint/2010/main" val="30539772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8 subtypes;</a:t>
            </a:r>
            <a:r>
              <a:rPr lang="en-US" baseline="0" dirty="0"/>
              <a:t> however, the others have only been reported in 1-2 families each</a:t>
            </a:r>
          </a:p>
          <a:p>
            <a:endParaRPr lang="en-US" baseline="0" dirty="0"/>
          </a:p>
          <a:p>
            <a:r>
              <a:rPr lang="en-US" baseline="0" dirty="0"/>
              <a:t>What is </a:t>
            </a:r>
            <a:r>
              <a:rPr lang="en-US" baseline="0" dirty="0" err="1"/>
              <a:t>myokymia</a:t>
            </a:r>
            <a:r>
              <a:rPr lang="en-US" baseline="0" dirty="0"/>
              <a:t>?</a:t>
            </a:r>
          </a:p>
          <a:p>
            <a:endParaRPr lang="en-US" baseline="0" dirty="0"/>
          </a:p>
          <a:p>
            <a:r>
              <a:rPr lang="en-US" baseline="0" dirty="0"/>
              <a:t>EA2 is the MOST COMMON type. The paroxysmal tonic </a:t>
            </a:r>
            <a:r>
              <a:rPr lang="en-US" baseline="0" dirty="0" err="1"/>
              <a:t>upgaze</a:t>
            </a:r>
            <a:r>
              <a:rPr lang="en-US" baseline="0" dirty="0"/>
              <a:t> is present in infancy, typically before the other symptoms begin. As the tonic </a:t>
            </a:r>
            <a:r>
              <a:rPr lang="en-US" baseline="0" dirty="0" err="1"/>
              <a:t>upgaze</a:t>
            </a:r>
            <a:r>
              <a:rPr lang="en-US" baseline="0" dirty="0"/>
              <a:t> disappears, the chronic cerebellar symptoms begin. </a:t>
            </a:r>
          </a:p>
          <a:p>
            <a:endParaRPr lang="en-US" baseline="0" dirty="0"/>
          </a:p>
          <a:p>
            <a:r>
              <a:rPr lang="en-US" baseline="0" dirty="0"/>
              <a:t>KCNA1 is highly expressed in Purkinje cells. Hyper excitable, decreased GABA, seizures. </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56</a:t>
            </a:fld>
            <a:endParaRPr lang="en-US"/>
          </a:p>
        </p:txBody>
      </p:sp>
    </p:spTree>
    <p:extLst>
      <p:ext uri="{BB962C8B-B14F-4D97-AF65-F5344CB8AC3E}">
        <p14:creationId xmlns:p14="http://schemas.microsoft.com/office/powerpoint/2010/main" val="725932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57</a:t>
            </a:fld>
            <a:endParaRPr lang="en-US"/>
          </a:p>
        </p:txBody>
      </p:sp>
    </p:spTree>
    <p:extLst>
      <p:ext uri="{BB962C8B-B14F-4D97-AF65-F5344CB8AC3E}">
        <p14:creationId xmlns:p14="http://schemas.microsoft.com/office/powerpoint/2010/main" val="908047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58</a:t>
            </a:fld>
            <a:endParaRPr lang="en-US"/>
          </a:p>
        </p:txBody>
      </p:sp>
    </p:spTree>
    <p:extLst>
      <p:ext uri="{BB962C8B-B14F-4D97-AF65-F5344CB8AC3E}">
        <p14:creationId xmlns:p14="http://schemas.microsoft.com/office/powerpoint/2010/main" val="594911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59</a:t>
            </a:fld>
            <a:endParaRPr lang="en-US"/>
          </a:p>
        </p:txBody>
      </p:sp>
    </p:spTree>
    <p:extLst>
      <p:ext uri="{BB962C8B-B14F-4D97-AF65-F5344CB8AC3E}">
        <p14:creationId xmlns:p14="http://schemas.microsoft.com/office/powerpoint/2010/main" val="27406274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60</a:t>
            </a:fld>
            <a:endParaRPr lang="en-US"/>
          </a:p>
        </p:txBody>
      </p:sp>
    </p:spTree>
    <p:extLst>
      <p:ext uri="{BB962C8B-B14F-4D97-AF65-F5344CB8AC3E}">
        <p14:creationId xmlns:p14="http://schemas.microsoft.com/office/powerpoint/2010/main" val="23092987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61</a:t>
            </a:fld>
            <a:endParaRPr lang="en-US"/>
          </a:p>
        </p:txBody>
      </p:sp>
    </p:spTree>
    <p:extLst>
      <p:ext uri="{BB962C8B-B14F-4D97-AF65-F5344CB8AC3E}">
        <p14:creationId xmlns:p14="http://schemas.microsoft.com/office/powerpoint/2010/main" val="8771488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62</a:t>
            </a:fld>
            <a:endParaRPr lang="en-US"/>
          </a:p>
        </p:txBody>
      </p:sp>
    </p:spTree>
    <p:extLst>
      <p:ext uri="{BB962C8B-B14F-4D97-AF65-F5344CB8AC3E}">
        <p14:creationId xmlns:p14="http://schemas.microsoft.com/office/powerpoint/2010/main" val="1930742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63</a:t>
            </a:fld>
            <a:endParaRPr lang="en-US"/>
          </a:p>
        </p:txBody>
      </p:sp>
    </p:spTree>
    <p:extLst>
      <p:ext uri="{BB962C8B-B14F-4D97-AF65-F5344CB8AC3E}">
        <p14:creationId xmlns:p14="http://schemas.microsoft.com/office/powerpoint/2010/main" val="26830427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64</a:t>
            </a:fld>
            <a:endParaRPr lang="en-US"/>
          </a:p>
        </p:txBody>
      </p:sp>
    </p:spTree>
    <p:extLst>
      <p:ext uri="{BB962C8B-B14F-4D97-AF65-F5344CB8AC3E}">
        <p14:creationId xmlns:p14="http://schemas.microsoft.com/office/powerpoint/2010/main" val="2543624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 1. </a:t>
            </a:r>
            <a:r>
              <a:rPr lang="en-US" b="1" dirty="0"/>
              <a:t>(A) Structure of sodium channel</a:t>
            </a:r>
            <a:r>
              <a:rPr lang="en-US" dirty="0"/>
              <a:t>: A voltage-gate sodium channel (VGSC) is a large transmembrane protein composed by an alpha sub-unit (260 </a:t>
            </a:r>
            <a:r>
              <a:rPr lang="en-US" dirty="0" err="1"/>
              <a:t>KDa</a:t>
            </a:r>
            <a:r>
              <a:rPr lang="en-US" dirty="0"/>
              <a:t>), that is the core of the channel, and one or two auxiliary beta subunits (approximately 35 </a:t>
            </a:r>
            <a:r>
              <a:rPr lang="en-US" dirty="0" err="1"/>
              <a:t>KDa</a:t>
            </a:r>
            <a:r>
              <a:rPr lang="en-US" dirty="0"/>
              <a:t>) with a role on kinetic and voltage dependence of gating and cell-cell interactions. The alpha sub-unit is made from four homologous domains (I, II, III e IV) containing six transmembrane segments each (S1–S6), with a N-terminal and a C-terminal side. The re-entrant loop between S5 and S6 constitutes the pore of the channel and it is responsible for selective ion conductance. S6 segments form the inner pore and have a pivotal role in binding agents with action of sodium-blockers, which impede ions conduction. </a:t>
            </a:r>
            <a:r>
              <a:rPr lang="en-US" b="1" dirty="0"/>
              <a:t>(B) Conformational states</a:t>
            </a:r>
            <a:r>
              <a:rPr lang="en-US" dirty="0"/>
              <a:t>: At resting membrane potentials, VGCs are closed, blocked on the extracellular side by their activation gates. In response to membrane depolarization, they rapidly open and allow the current of ions (activation). At the peak of the action potential, VGSCs rapidly inactivate themselves by closing their inactivation gates (fast inactivation), becoming ions impermeable. The role of this transient current of sodium ions is important to ensure the action potential in excitable cells like neurons. </a:t>
            </a:r>
            <a:r>
              <a:rPr lang="en-US" b="1" dirty="0"/>
              <a:t>(C): Structure of human Nav1.2-</a:t>
            </a:r>
            <a:r>
              <a:rPr lang="en-US" dirty="0"/>
              <a:t>β2-KIIIA ternary complex. VGSC: voltage-gate sodium channel.</a:t>
            </a:r>
          </a:p>
          <a:p>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65</a:t>
            </a:fld>
            <a:endParaRPr lang="en-US"/>
          </a:p>
        </p:txBody>
      </p:sp>
    </p:spTree>
    <p:extLst>
      <p:ext uri="{BB962C8B-B14F-4D97-AF65-F5344CB8AC3E}">
        <p14:creationId xmlns:p14="http://schemas.microsoft.com/office/powerpoint/2010/main" val="2533472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a:t>
            </a:r>
            <a:r>
              <a:rPr lang="en-US" baseline="0" dirty="0"/>
              <a:t> be nice to demonstrate with pictures</a:t>
            </a:r>
          </a:p>
          <a:p>
            <a:endParaRPr lang="en-US" baseline="0" dirty="0"/>
          </a:p>
          <a:p>
            <a:r>
              <a:rPr lang="en-US" baseline="0" dirty="0"/>
              <a:t>Ligand gated: channels that are activated by the binding of respective agonists </a:t>
            </a:r>
            <a:r>
              <a:rPr lang="mr-IN" baseline="0" dirty="0"/>
              <a:t>–</a:t>
            </a:r>
            <a:r>
              <a:rPr lang="en-US" baseline="0" dirty="0"/>
              <a:t> then lead to the flux of ions</a:t>
            </a:r>
          </a:p>
          <a:p>
            <a:r>
              <a:rPr lang="en-US" baseline="0" dirty="0"/>
              <a:t>Ex: GABA and glutamate</a:t>
            </a:r>
          </a:p>
          <a:p>
            <a:endParaRPr lang="en-US" baseline="0" dirty="0"/>
          </a:p>
          <a:p>
            <a:r>
              <a:rPr lang="en-US" baseline="0" dirty="0"/>
              <a:t>Voltage gated: activated and inactivated by CHANGES in membrane voltage</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6</a:t>
            </a:fld>
            <a:endParaRPr lang="en-US"/>
          </a:p>
        </p:txBody>
      </p:sp>
    </p:spTree>
    <p:extLst>
      <p:ext uri="{BB962C8B-B14F-4D97-AF65-F5344CB8AC3E}">
        <p14:creationId xmlns:p14="http://schemas.microsoft.com/office/powerpoint/2010/main" val="17652350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66</a:t>
            </a:fld>
            <a:endParaRPr lang="en-US"/>
          </a:p>
        </p:txBody>
      </p:sp>
    </p:spTree>
    <p:extLst>
      <p:ext uri="{BB962C8B-B14F-4D97-AF65-F5344CB8AC3E}">
        <p14:creationId xmlns:p14="http://schemas.microsoft.com/office/powerpoint/2010/main" val="5090299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67</a:t>
            </a:fld>
            <a:endParaRPr lang="en-US"/>
          </a:p>
        </p:txBody>
      </p:sp>
    </p:spTree>
    <p:extLst>
      <p:ext uri="{BB962C8B-B14F-4D97-AF65-F5344CB8AC3E}">
        <p14:creationId xmlns:p14="http://schemas.microsoft.com/office/powerpoint/2010/main" val="34414314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68</a:t>
            </a:fld>
            <a:endParaRPr lang="en-US"/>
          </a:p>
        </p:txBody>
      </p:sp>
    </p:spTree>
    <p:extLst>
      <p:ext uri="{BB962C8B-B14F-4D97-AF65-F5344CB8AC3E}">
        <p14:creationId xmlns:p14="http://schemas.microsoft.com/office/powerpoint/2010/main" val="1467230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69</a:t>
            </a:fld>
            <a:endParaRPr lang="en-US"/>
          </a:p>
        </p:txBody>
      </p:sp>
    </p:spTree>
    <p:extLst>
      <p:ext uri="{BB962C8B-B14F-4D97-AF65-F5344CB8AC3E}">
        <p14:creationId xmlns:p14="http://schemas.microsoft.com/office/powerpoint/2010/main" val="10437261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70</a:t>
            </a:fld>
            <a:endParaRPr lang="en-US"/>
          </a:p>
        </p:txBody>
      </p:sp>
    </p:spTree>
    <p:extLst>
      <p:ext uri="{BB962C8B-B14F-4D97-AF65-F5344CB8AC3E}">
        <p14:creationId xmlns:p14="http://schemas.microsoft.com/office/powerpoint/2010/main" val="23398158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71</a:t>
            </a:fld>
            <a:endParaRPr lang="en-US"/>
          </a:p>
        </p:txBody>
      </p:sp>
    </p:spTree>
    <p:extLst>
      <p:ext uri="{BB962C8B-B14F-4D97-AF65-F5344CB8AC3E}">
        <p14:creationId xmlns:p14="http://schemas.microsoft.com/office/powerpoint/2010/main" val="33756799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72</a:t>
            </a:fld>
            <a:endParaRPr lang="en-US"/>
          </a:p>
        </p:txBody>
      </p:sp>
    </p:spTree>
    <p:extLst>
      <p:ext uri="{BB962C8B-B14F-4D97-AF65-F5344CB8AC3E}">
        <p14:creationId xmlns:p14="http://schemas.microsoft.com/office/powerpoint/2010/main" val="6266079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73</a:t>
            </a:fld>
            <a:endParaRPr lang="en-US"/>
          </a:p>
        </p:txBody>
      </p:sp>
    </p:spTree>
    <p:extLst>
      <p:ext uri="{BB962C8B-B14F-4D97-AF65-F5344CB8AC3E}">
        <p14:creationId xmlns:p14="http://schemas.microsoft.com/office/powerpoint/2010/main" val="33298926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74</a:t>
            </a:fld>
            <a:endParaRPr lang="en-US"/>
          </a:p>
        </p:txBody>
      </p:sp>
    </p:spTree>
    <p:extLst>
      <p:ext uri="{BB962C8B-B14F-4D97-AF65-F5344CB8AC3E}">
        <p14:creationId xmlns:p14="http://schemas.microsoft.com/office/powerpoint/2010/main" val="18331588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75</a:t>
            </a:fld>
            <a:endParaRPr lang="en-US"/>
          </a:p>
        </p:txBody>
      </p:sp>
    </p:spTree>
    <p:extLst>
      <p:ext uri="{BB962C8B-B14F-4D97-AF65-F5344CB8AC3E}">
        <p14:creationId xmlns:p14="http://schemas.microsoft.com/office/powerpoint/2010/main" val="71151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a:t>
            </a:r>
            <a:r>
              <a:rPr lang="en-US" baseline="0" dirty="0"/>
              <a:t> be nice to demonstrate with pictures</a:t>
            </a:r>
          </a:p>
          <a:p>
            <a:endParaRPr lang="en-US" baseline="0" dirty="0"/>
          </a:p>
          <a:p>
            <a:r>
              <a:rPr lang="en-US" baseline="0" dirty="0"/>
              <a:t>Ligand gated: channels that are activated by the binding of respective agonists </a:t>
            </a:r>
            <a:r>
              <a:rPr lang="mr-IN" baseline="0" dirty="0"/>
              <a:t>–</a:t>
            </a:r>
            <a:r>
              <a:rPr lang="en-US" baseline="0" dirty="0"/>
              <a:t> then lead to the flux of ions</a:t>
            </a:r>
          </a:p>
          <a:p>
            <a:r>
              <a:rPr lang="en-US" baseline="0" dirty="0"/>
              <a:t>Ex: GABA and glutamate</a:t>
            </a:r>
          </a:p>
          <a:p>
            <a:endParaRPr lang="en-US" baseline="0" dirty="0"/>
          </a:p>
          <a:p>
            <a:r>
              <a:rPr lang="en-US" baseline="0" dirty="0"/>
              <a:t>Voltage gated: activated and inactivated by CHANGES in membrane voltage</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7</a:t>
            </a:fld>
            <a:endParaRPr lang="en-US"/>
          </a:p>
        </p:txBody>
      </p:sp>
    </p:spTree>
    <p:extLst>
      <p:ext uri="{BB962C8B-B14F-4D97-AF65-F5344CB8AC3E}">
        <p14:creationId xmlns:p14="http://schemas.microsoft.com/office/powerpoint/2010/main" val="20330084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76</a:t>
            </a:fld>
            <a:endParaRPr lang="en-US"/>
          </a:p>
        </p:txBody>
      </p:sp>
    </p:spTree>
    <p:extLst>
      <p:ext uri="{BB962C8B-B14F-4D97-AF65-F5344CB8AC3E}">
        <p14:creationId xmlns:p14="http://schemas.microsoft.com/office/powerpoint/2010/main" val="574897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77</a:t>
            </a:fld>
            <a:endParaRPr lang="en-US"/>
          </a:p>
        </p:txBody>
      </p:sp>
    </p:spTree>
    <p:extLst>
      <p:ext uri="{BB962C8B-B14F-4D97-AF65-F5344CB8AC3E}">
        <p14:creationId xmlns:p14="http://schemas.microsoft.com/office/powerpoint/2010/main" val="303052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78</a:t>
            </a:fld>
            <a:endParaRPr lang="en-US"/>
          </a:p>
        </p:txBody>
      </p:sp>
    </p:spTree>
    <p:extLst>
      <p:ext uri="{BB962C8B-B14F-4D97-AF65-F5344CB8AC3E}">
        <p14:creationId xmlns:p14="http://schemas.microsoft.com/office/powerpoint/2010/main" val="29327471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79</a:t>
            </a:fld>
            <a:endParaRPr lang="en-US"/>
          </a:p>
        </p:txBody>
      </p:sp>
    </p:spTree>
    <p:extLst>
      <p:ext uri="{BB962C8B-B14F-4D97-AF65-F5344CB8AC3E}">
        <p14:creationId xmlns:p14="http://schemas.microsoft.com/office/powerpoint/2010/main" val="28163497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80</a:t>
            </a:fld>
            <a:endParaRPr lang="en-US"/>
          </a:p>
        </p:txBody>
      </p:sp>
    </p:spTree>
    <p:extLst>
      <p:ext uri="{BB962C8B-B14F-4D97-AF65-F5344CB8AC3E}">
        <p14:creationId xmlns:p14="http://schemas.microsoft.com/office/powerpoint/2010/main" val="16687676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81</a:t>
            </a:fld>
            <a:endParaRPr lang="en-US"/>
          </a:p>
        </p:txBody>
      </p:sp>
    </p:spTree>
    <p:extLst>
      <p:ext uri="{BB962C8B-B14F-4D97-AF65-F5344CB8AC3E}">
        <p14:creationId xmlns:p14="http://schemas.microsoft.com/office/powerpoint/2010/main" val="27503991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82</a:t>
            </a:fld>
            <a:endParaRPr lang="en-US"/>
          </a:p>
        </p:txBody>
      </p:sp>
    </p:spTree>
    <p:extLst>
      <p:ext uri="{BB962C8B-B14F-4D97-AF65-F5344CB8AC3E}">
        <p14:creationId xmlns:p14="http://schemas.microsoft.com/office/powerpoint/2010/main" val="22471130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83</a:t>
            </a:fld>
            <a:endParaRPr lang="en-US"/>
          </a:p>
        </p:txBody>
      </p:sp>
    </p:spTree>
    <p:extLst>
      <p:ext uri="{BB962C8B-B14F-4D97-AF65-F5344CB8AC3E}">
        <p14:creationId xmlns:p14="http://schemas.microsoft.com/office/powerpoint/2010/main" val="20764522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84</a:t>
            </a:fld>
            <a:endParaRPr lang="en-US"/>
          </a:p>
        </p:txBody>
      </p:sp>
    </p:spTree>
    <p:extLst>
      <p:ext uri="{BB962C8B-B14F-4D97-AF65-F5344CB8AC3E}">
        <p14:creationId xmlns:p14="http://schemas.microsoft.com/office/powerpoint/2010/main" val="33563888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85</a:t>
            </a:fld>
            <a:endParaRPr lang="en-US"/>
          </a:p>
        </p:txBody>
      </p:sp>
    </p:spTree>
    <p:extLst>
      <p:ext uri="{BB962C8B-B14F-4D97-AF65-F5344CB8AC3E}">
        <p14:creationId xmlns:p14="http://schemas.microsoft.com/office/powerpoint/2010/main" val="121678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a:t>
            </a:r>
            <a:r>
              <a:rPr lang="en-US" baseline="0" dirty="0"/>
              <a:t> be nice to demonstrate with pictures</a:t>
            </a:r>
          </a:p>
          <a:p>
            <a:endParaRPr lang="en-US" baseline="0" dirty="0"/>
          </a:p>
          <a:p>
            <a:r>
              <a:rPr lang="en-US" baseline="0" dirty="0"/>
              <a:t>Ligand gated: channels that are activated by the binding of respective agonists </a:t>
            </a:r>
            <a:r>
              <a:rPr lang="mr-IN" baseline="0" dirty="0"/>
              <a:t>–</a:t>
            </a:r>
            <a:r>
              <a:rPr lang="en-US" baseline="0" dirty="0"/>
              <a:t> then lead to the flux of ions</a:t>
            </a:r>
          </a:p>
          <a:p>
            <a:r>
              <a:rPr lang="en-US" baseline="0" dirty="0"/>
              <a:t>Ex: GABA and glutamate</a:t>
            </a:r>
          </a:p>
          <a:p>
            <a:endParaRPr lang="en-US" baseline="0" dirty="0"/>
          </a:p>
          <a:p>
            <a:r>
              <a:rPr lang="en-US" baseline="0" dirty="0"/>
              <a:t>Voltage gated: activated and inactivated by CHANGES in membrane voltage</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8</a:t>
            </a:fld>
            <a:endParaRPr lang="en-US"/>
          </a:p>
        </p:txBody>
      </p:sp>
    </p:spTree>
    <p:extLst>
      <p:ext uri="{BB962C8B-B14F-4D97-AF65-F5344CB8AC3E}">
        <p14:creationId xmlns:p14="http://schemas.microsoft.com/office/powerpoint/2010/main" val="8639407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86</a:t>
            </a:fld>
            <a:endParaRPr lang="en-US"/>
          </a:p>
        </p:txBody>
      </p:sp>
    </p:spTree>
    <p:extLst>
      <p:ext uri="{BB962C8B-B14F-4D97-AF65-F5344CB8AC3E}">
        <p14:creationId xmlns:p14="http://schemas.microsoft.com/office/powerpoint/2010/main" val="23064647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87</a:t>
            </a:fld>
            <a:endParaRPr lang="en-US"/>
          </a:p>
        </p:txBody>
      </p:sp>
    </p:spTree>
    <p:extLst>
      <p:ext uri="{BB962C8B-B14F-4D97-AF65-F5344CB8AC3E}">
        <p14:creationId xmlns:p14="http://schemas.microsoft.com/office/powerpoint/2010/main" val="7365042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88</a:t>
            </a:fld>
            <a:endParaRPr lang="en-US"/>
          </a:p>
        </p:txBody>
      </p:sp>
    </p:spTree>
    <p:extLst>
      <p:ext uri="{BB962C8B-B14F-4D97-AF65-F5344CB8AC3E}">
        <p14:creationId xmlns:p14="http://schemas.microsoft.com/office/powerpoint/2010/main" val="8960547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89</a:t>
            </a:fld>
            <a:endParaRPr lang="en-US"/>
          </a:p>
        </p:txBody>
      </p:sp>
    </p:spTree>
    <p:extLst>
      <p:ext uri="{BB962C8B-B14F-4D97-AF65-F5344CB8AC3E}">
        <p14:creationId xmlns:p14="http://schemas.microsoft.com/office/powerpoint/2010/main" val="20735465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90</a:t>
            </a:fld>
            <a:endParaRPr lang="en-US"/>
          </a:p>
        </p:txBody>
      </p:sp>
    </p:spTree>
    <p:extLst>
      <p:ext uri="{BB962C8B-B14F-4D97-AF65-F5344CB8AC3E}">
        <p14:creationId xmlns:p14="http://schemas.microsoft.com/office/powerpoint/2010/main" val="34479212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91</a:t>
            </a:fld>
            <a:endParaRPr lang="en-US"/>
          </a:p>
        </p:txBody>
      </p:sp>
    </p:spTree>
    <p:extLst>
      <p:ext uri="{BB962C8B-B14F-4D97-AF65-F5344CB8AC3E}">
        <p14:creationId xmlns:p14="http://schemas.microsoft.com/office/powerpoint/2010/main" val="289461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8 subtypes;</a:t>
            </a:r>
            <a:r>
              <a:rPr lang="en-US" baseline="0" dirty="0"/>
              <a:t> however, the others have only been reported in 1-2 families each</a:t>
            </a:r>
          </a:p>
          <a:p>
            <a:endParaRPr lang="en-US" baseline="0" dirty="0"/>
          </a:p>
          <a:p>
            <a:r>
              <a:rPr lang="en-US" baseline="0" dirty="0"/>
              <a:t>What is </a:t>
            </a:r>
            <a:r>
              <a:rPr lang="en-US" baseline="0" dirty="0" err="1"/>
              <a:t>myokymia</a:t>
            </a:r>
            <a:r>
              <a:rPr lang="en-US" baseline="0" dirty="0"/>
              <a:t>?</a:t>
            </a:r>
          </a:p>
          <a:p>
            <a:endParaRPr lang="en-US" baseline="0" dirty="0"/>
          </a:p>
          <a:p>
            <a:r>
              <a:rPr lang="en-US" baseline="0" dirty="0"/>
              <a:t>EA2 is the MOST COMMON type. The paroxysmal tonic </a:t>
            </a:r>
            <a:r>
              <a:rPr lang="en-US" baseline="0" dirty="0" err="1"/>
              <a:t>upgaze</a:t>
            </a:r>
            <a:r>
              <a:rPr lang="en-US" baseline="0" dirty="0"/>
              <a:t> is present in infancy, typically before the other symptoms begin. As the tonic </a:t>
            </a:r>
            <a:r>
              <a:rPr lang="en-US" baseline="0" dirty="0" err="1"/>
              <a:t>upgaze</a:t>
            </a:r>
            <a:r>
              <a:rPr lang="en-US" baseline="0" dirty="0"/>
              <a:t> disappears, the chronic cerebellar symptoms begin. </a:t>
            </a:r>
          </a:p>
          <a:p>
            <a:endParaRPr lang="en-US" baseline="0" dirty="0"/>
          </a:p>
          <a:p>
            <a:r>
              <a:rPr lang="en-US" baseline="0" dirty="0"/>
              <a:t>KCNA1 is highly expressed in Purkinje cells. Hyper excitable, decreased GABA, seizures. </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92</a:t>
            </a:fld>
            <a:endParaRPr lang="en-US"/>
          </a:p>
        </p:txBody>
      </p:sp>
    </p:spTree>
    <p:extLst>
      <p:ext uri="{BB962C8B-B14F-4D97-AF65-F5344CB8AC3E}">
        <p14:creationId xmlns:p14="http://schemas.microsoft.com/office/powerpoint/2010/main" val="20973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a:t>
            </a:r>
            <a:r>
              <a:rPr lang="en-US" baseline="0" dirty="0"/>
              <a:t> be nice to demonstrate with pictures</a:t>
            </a:r>
          </a:p>
          <a:p>
            <a:endParaRPr lang="en-US" baseline="0" dirty="0"/>
          </a:p>
          <a:p>
            <a:r>
              <a:rPr lang="en-US" baseline="0" dirty="0"/>
              <a:t>Ligand gated: channels that are activated by the binding of respective agonists </a:t>
            </a:r>
            <a:r>
              <a:rPr lang="mr-IN" baseline="0" dirty="0"/>
              <a:t>–</a:t>
            </a:r>
            <a:r>
              <a:rPr lang="en-US" baseline="0" dirty="0"/>
              <a:t> then lead to the flux of ions</a:t>
            </a:r>
          </a:p>
          <a:p>
            <a:r>
              <a:rPr lang="en-US" baseline="0" dirty="0"/>
              <a:t>Ex: GABA and glutamate</a:t>
            </a:r>
          </a:p>
          <a:p>
            <a:endParaRPr lang="en-US" baseline="0" dirty="0"/>
          </a:p>
          <a:p>
            <a:r>
              <a:rPr lang="en-US" baseline="0" dirty="0"/>
              <a:t>Voltage gated: activated and inactivated by CHANGES in membrane voltage</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9</a:t>
            </a:fld>
            <a:endParaRPr lang="en-US"/>
          </a:p>
        </p:txBody>
      </p:sp>
    </p:spTree>
    <p:extLst>
      <p:ext uri="{BB962C8B-B14F-4D97-AF65-F5344CB8AC3E}">
        <p14:creationId xmlns:p14="http://schemas.microsoft.com/office/powerpoint/2010/main" val="3338339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4E2A-8E9E-BF44-9224-6D35053FED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C2BAA2-AE25-E44F-8734-65BE90D7B3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6C5F83-B679-5C40-AFCA-398A072CB227}"/>
              </a:ext>
            </a:extLst>
          </p:cNvPr>
          <p:cNvSpPr>
            <a:spLocks noGrp="1"/>
          </p:cNvSpPr>
          <p:nvPr>
            <p:ph type="dt" sz="half" idx="10"/>
          </p:nvPr>
        </p:nvSpPr>
        <p:spPr/>
        <p:txBody>
          <a:bodyPr/>
          <a:lstStyle/>
          <a:p>
            <a:fld id="{F7956622-7491-3145-BEB3-DC64382C8249}" type="datetimeFigureOut">
              <a:rPr lang="en-US" smtClean="0"/>
              <a:t>11/14/2025</a:t>
            </a:fld>
            <a:endParaRPr lang="en-US"/>
          </a:p>
        </p:txBody>
      </p:sp>
      <p:sp>
        <p:nvSpPr>
          <p:cNvPr id="5" name="Footer Placeholder 4">
            <a:extLst>
              <a:ext uri="{FF2B5EF4-FFF2-40B4-BE49-F238E27FC236}">
                <a16:creationId xmlns:a16="http://schemas.microsoft.com/office/drawing/2014/main" id="{41AB5368-2830-6040-A12E-1C90CB4FA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3EFBA-723D-D249-AF20-7BB7459D4413}"/>
              </a:ext>
            </a:extLst>
          </p:cNvPr>
          <p:cNvSpPr>
            <a:spLocks noGrp="1"/>
          </p:cNvSpPr>
          <p:nvPr>
            <p:ph type="sldNum" sz="quarter" idx="12"/>
          </p:nvPr>
        </p:nvSpPr>
        <p:spPr/>
        <p:txBody>
          <a:bodyPr/>
          <a:lstStyle/>
          <a:p>
            <a:fld id="{8397EE4F-9616-374F-BFB5-2EA6A72E3151}" type="slidenum">
              <a:rPr lang="en-US" smtClean="0"/>
              <a:t>‹#›</a:t>
            </a:fld>
            <a:endParaRPr lang="en-US"/>
          </a:p>
        </p:txBody>
      </p:sp>
    </p:spTree>
    <p:extLst>
      <p:ext uri="{BB962C8B-B14F-4D97-AF65-F5344CB8AC3E}">
        <p14:creationId xmlns:p14="http://schemas.microsoft.com/office/powerpoint/2010/main" val="2339762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7E2B3-65F8-F44B-B14B-2108DF943B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223DE2-0A73-004A-8288-93775FA2746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1AE49-A98F-C447-BDCC-60AD224D304C}"/>
              </a:ext>
            </a:extLst>
          </p:cNvPr>
          <p:cNvSpPr>
            <a:spLocks noGrp="1"/>
          </p:cNvSpPr>
          <p:nvPr>
            <p:ph type="dt" sz="half" idx="10"/>
          </p:nvPr>
        </p:nvSpPr>
        <p:spPr/>
        <p:txBody>
          <a:bodyPr/>
          <a:lstStyle/>
          <a:p>
            <a:fld id="{F7956622-7491-3145-BEB3-DC64382C8249}" type="datetimeFigureOut">
              <a:rPr lang="en-US" smtClean="0"/>
              <a:t>11/14/2025</a:t>
            </a:fld>
            <a:endParaRPr lang="en-US"/>
          </a:p>
        </p:txBody>
      </p:sp>
      <p:sp>
        <p:nvSpPr>
          <p:cNvPr id="5" name="Footer Placeholder 4">
            <a:extLst>
              <a:ext uri="{FF2B5EF4-FFF2-40B4-BE49-F238E27FC236}">
                <a16:creationId xmlns:a16="http://schemas.microsoft.com/office/drawing/2014/main" id="{52A492C3-887C-2448-80B6-16A745954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620ED-8AAA-A549-9C3D-74CCC0E1F765}"/>
              </a:ext>
            </a:extLst>
          </p:cNvPr>
          <p:cNvSpPr>
            <a:spLocks noGrp="1"/>
          </p:cNvSpPr>
          <p:nvPr>
            <p:ph type="sldNum" sz="quarter" idx="12"/>
          </p:nvPr>
        </p:nvSpPr>
        <p:spPr/>
        <p:txBody>
          <a:bodyPr/>
          <a:lstStyle/>
          <a:p>
            <a:fld id="{8397EE4F-9616-374F-BFB5-2EA6A72E3151}" type="slidenum">
              <a:rPr lang="en-US" smtClean="0"/>
              <a:t>‹#›</a:t>
            </a:fld>
            <a:endParaRPr lang="en-US"/>
          </a:p>
        </p:txBody>
      </p:sp>
    </p:spTree>
    <p:extLst>
      <p:ext uri="{BB962C8B-B14F-4D97-AF65-F5344CB8AC3E}">
        <p14:creationId xmlns:p14="http://schemas.microsoft.com/office/powerpoint/2010/main" val="2198655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776693-25F8-344D-90ED-C6400C0521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D0337-360B-754B-91E8-DB98C4E210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1817DE-FE33-944B-8ACB-4C5C460D09BD}"/>
              </a:ext>
            </a:extLst>
          </p:cNvPr>
          <p:cNvSpPr>
            <a:spLocks noGrp="1"/>
          </p:cNvSpPr>
          <p:nvPr>
            <p:ph type="dt" sz="half" idx="10"/>
          </p:nvPr>
        </p:nvSpPr>
        <p:spPr/>
        <p:txBody>
          <a:bodyPr/>
          <a:lstStyle/>
          <a:p>
            <a:fld id="{F7956622-7491-3145-BEB3-DC64382C8249}" type="datetimeFigureOut">
              <a:rPr lang="en-US" smtClean="0"/>
              <a:t>11/14/2025</a:t>
            </a:fld>
            <a:endParaRPr lang="en-US"/>
          </a:p>
        </p:txBody>
      </p:sp>
      <p:sp>
        <p:nvSpPr>
          <p:cNvPr id="5" name="Footer Placeholder 4">
            <a:extLst>
              <a:ext uri="{FF2B5EF4-FFF2-40B4-BE49-F238E27FC236}">
                <a16:creationId xmlns:a16="http://schemas.microsoft.com/office/drawing/2014/main" id="{5A578F51-2A99-FB40-81DF-B7B8B17FF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312749-E163-6342-8A27-008D40040319}"/>
              </a:ext>
            </a:extLst>
          </p:cNvPr>
          <p:cNvSpPr>
            <a:spLocks noGrp="1"/>
          </p:cNvSpPr>
          <p:nvPr>
            <p:ph type="sldNum" sz="quarter" idx="12"/>
          </p:nvPr>
        </p:nvSpPr>
        <p:spPr/>
        <p:txBody>
          <a:bodyPr/>
          <a:lstStyle/>
          <a:p>
            <a:fld id="{8397EE4F-9616-374F-BFB5-2EA6A72E3151}" type="slidenum">
              <a:rPr lang="en-US" smtClean="0"/>
              <a:t>‹#›</a:t>
            </a:fld>
            <a:endParaRPr lang="en-US"/>
          </a:p>
        </p:txBody>
      </p:sp>
    </p:spTree>
    <p:extLst>
      <p:ext uri="{BB962C8B-B14F-4D97-AF65-F5344CB8AC3E}">
        <p14:creationId xmlns:p14="http://schemas.microsoft.com/office/powerpoint/2010/main" val="2140215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5_Presentation Cover">
    <p:bg bwMode="ltGray">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bwMode="black">
          <a:xfrm>
            <a:off x="618213" y="2972544"/>
            <a:ext cx="10911627" cy="1185965"/>
          </a:xfrm>
          <a:noFill/>
        </p:spPr>
        <p:txBody>
          <a:bodyPr wrap="square" lIns="0" tIns="0" bIns="0" anchor="b" anchorCtr="0">
            <a:spAutoFit/>
          </a:bodyPr>
          <a:lstStyle>
            <a:lvl1pPr algn="l" defTabSz="1219170" rtl="0" eaLnBrk="1" latinLnBrk="0" hangingPunct="1">
              <a:lnSpc>
                <a:spcPct val="85000"/>
              </a:lnSpc>
              <a:spcBef>
                <a:spcPct val="0"/>
              </a:spcBef>
              <a:buNone/>
              <a:defRPr lang="en-US" sz="4533" b="1" kern="1200" spc="-67" baseline="0" dirty="0">
                <a:gradFill>
                  <a:gsLst>
                    <a:gs pos="1000">
                      <a:schemeClr val="bg1"/>
                    </a:gs>
                    <a:gs pos="99000">
                      <a:schemeClr val="bg1"/>
                    </a:gs>
                  </a:gsLst>
                  <a:lin ang="13200000" scaled="0"/>
                </a:gradFill>
                <a:latin typeface="Arial" panose="020B0604020202020204" pitchFamily="34" charset="0"/>
                <a:ea typeface="+mj-ea"/>
                <a:cs typeface="Arial" panose="020B0604020202020204" pitchFamily="34" charset="0"/>
              </a:defRPr>
            </a:lvl1pPr>
          </a:lstStyle>
          <a:p>
            <a:r>
              <a:rPr lang="en-US" dirty="0"/>
              <a:t>Click to edit </a:t>
            </a:r>
            <a:br>
              <a:rPr lang="en-US" dirty="0"/>
            </a:br>
            <a:r>
              <a:rPr lang="en-US" dirty="0"/>
              <a:t>master title style</a:t>
            </a:r>
          </a:p>
        </p:txBody>
      </p:sp>
      <p:sp>
        <p:nvSpPr>
          <p:cNvPr id="11" name="Subtitle 2"/>
          <p:cNvSpPr>
            <a:spLocks noGrp="1"/>
          </p:cNvSpPr>
          <p:nvPr>
            <p:ph type="subTitle" idx="1" hasCustomPrompt="1"/>
          </p:nvPr>
        </p:nvSpPr>
        <p:spPr>
          <a:xfrm>
            <a:off x="642087" y="4321239"/>
            <a:ext cx="7540983" cy="348813"/>
          </a:xfrm>
          <a:prstGeom prst="rect">
            <a:avLst/>
          </a:prstGeom>
        </p:spPr>
        <p:txBody>
          <a:bodyPr/>
          <a:lstStyle>
            <a:lvl1pPr marL="0" indent="0" algn="l" defTabSz="1219170" rtl="0" eaLnBrk="1" latinLnBrk="0" hangingPunct="1">
              <a:lnSpc>
                <a:spcPct val="100000"/>
              </a:lnSpc>
              <a:spcBef>
                <a:spcPct val="0"/>
              </a:spcBef>
              <a:buClr>
                <a:srgbClr val="00B7E6"/>
              </a:buClr>
              <a:buSzPct val="110000"/>
              <a:buFont typeface="Wingdings" panose="05000000000000000000" pitchFamily="2" charset="2"/>
              <a:buNone/>
              <a:defRPr lang="en-US" sz="1467"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2" name="Text Placeholder 3"/>
          <p:cNvSpPr>
            <a:spLocks noGrp="1"/>
          </p:cNvSpPr>
          <p:nvPr>
            <p:ph type="body" sz="quarter" idx="10"/>
          </p:nvPr>
        </p:nvSpPr>
        <p:spPr>
          <a:xfrm>
            <a:off x="642087" y="4609298"/>
            <a:ext cx="7537077" cy="276999"/>
          </a:xfrm>
        </p:spPr>
        <p:txBody>
          <a:bodyPr vert="horz" wrap="square" lIns="0" tIns="45720" rIns="0" bIns="45720" rtlCol="0">
            <a:spAutoFit/>
          </a:bodyPr>
          <a:lstStyle>
            <a:lvl1pPr marL="230712" indent="-230712">
              <a:buNone/>
              <a:defRPr lang="en-US" sz="1200" b="0" i="1" kern="1200" spc="107" baseline="0" dirty="0" smtClean="0">
                <a:gradFill>
                  <a:gsLst>
                    <a:gs pos="12389">
                      <a:schemeClr val="bg1"/>
                    </a:gs>
                    <a:gs pos="34000">
                      <a:schemeClr val="bg1"/>
                    </a:gs>
                  </a:gsLst>
                  <a:lin ang="5400000" scaled="0"/>
                </a:gradFill>
                <a:latin typeface="Georgia" panose="02040502050405020303" pitchFamily="18" charset="0"/>
                <a:ea typeface="+mj-ea"/>
                <a:cs typeface="Arial" panose="020B0604020202020204" pitchFamily="34" charset="0"/>
              </a:defRPr>
            </a:lvl1pPr>
            <a:lvl2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2pPr>
            <a:lvl3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3pPr>
            <a:lvl4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4pPr>
            <a:lvl5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5pPr>
          </a:lstStyle>
          <a:p>
            <a:pPr marL="0" lvl="0" indent="0">
              <a:lnSpc>
                <a:spcPct val="100000"/>
              </a:lnSpc>
              <a:spcBef>
                <a:spcPct val="0"/>
              </a:spcBef>
            </a:pPr>
            <a:r>
              <a:rPr lang="en-US"/>
              <a:t>Click to edit Master text styles</a:t>
            </a:r>
          </a:p>
        </p:txBody>
      </p:sp>
      <p:sp>
        <p:nvSpPr>
          <p:cNvPr id="5" name="TextBox 4"/>
          <p:cNvSpPr txBox="1"/>
          <p:nvPr userDrawn="1"/>
        </p:nvSpPr>
        <p:spPr>
          <a:xfrm>
            <a:off x="8296507" y="6394347"/>
            <a:ext cx="3895493" cy="313932"/>
          </a:xfrm>
          <a:prstGeom prst="rect">
            <a:avLst/>
          </a:prstGeom>
          <a:noFill/>
        </p:spPr>
        <p:txBody>
          <a:bodyPr wrap="square" rtlCol="0">
            <a:spAutoFit/>
          </a:bodyPr>
          <a:lstStyle/>
          <a:p>
            <a:pPr algn="r">
              <a:lnSpc>
                <a:spcPct val="90000"/>
              </a:lnSpc>
              <a:spcBef>
                <a:spcPts val="1600"/>
              </a:spcBef>
              <a:buClr>
                <a:srgbClr val="CC0000"/>
              </a:buClr>
              <a:buSzPct val="110000"/>
            </a:pPr>
            <a:r>
              <a:rPr lang="en-US" sz="1600" b="1" dirty="0">
                <a:solidFill>
                  <a:schemeClr val="bg1"/>
                </a:solidFill>
                <a:latin typeface="+mn-lt"/>
                <a:ea typeface="Adobe Hebrew" charset="0"/>
                <a:cs typeface="Adobe Hebrew" charset="0"/>
              </a:rPr>
              <a:t>DEPARTMENT OF NEUROLOGY</a:t>
            </a:r>
          </a:p>
        </p:txBody>
      </p:sp>
    </p:spTree>
    <p:extLst>
      <p:ext uri="{BB962C8B-B14F-4D97-AF65-F5344CB8AC3E}">
        <p14:creationId xmlns:p14="http://schemas.microsoft.com/office/powerpoint/2010/main" val="172537150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D9E2-CCD6-BC49-8B64-41F634D93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76FFC5-8685-3944-A985-FA4D1A74E7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C51A3-EC84-AA40-BD3E-1A2BDE00529A}"/>
              </a:ext>
            </a:extLst>
          </p:cNvPr>
          <p:cNvSpPr>
            <a:spLocks noGrp="1"/>
          </p:cNvSpPr>
          <p:nvPr>
            <p:ph type="dt" sz="half" idx="10"/>
          </p:nvPr>
        </p:nvSpPr>
        <p:spPr/>
        <p:txBody>
          <a:bodyPr/>
          <a:lstStyle/>
          <a:p>
            <a:fld id="{F7956622-7491-3145-BEB3-DC64382C8249}" type="datetimeFigureOut">
              <a:rPr lang="en-US" smtClean="0"/>
              <a:t>11/14/2025</a:t>
            </a:fld>
            <a:endParaRPr lang="en-US"/>
          </a:p>
        </p:txBody>
      </p:sp>
      <p:sp>
        <p:nvSpPr>
          <p:cNvPr id="5" name="Footer Placeholder 4">
            <a:extLst>
              <a:ext uri="{FF2B5EF4-FFF2-40B4-BE49-F238E27FC236}">
                <a16:creationId xmlns:a16="http://schemas.microsoft.com/office/drawing/2014/main" id="{21496863-D4B6-7741-BDA2-3A3F6C6FB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63702-724E-644A-97E9-7926CAD89A31}"/>
              </a:ext>
            </a:extLst>
          </p:cNvPr>
          <p:cNvSpPr>
            <a:spLocks noGrp="1"/>
          </p:cNvSpPr>
          <p:nvPr>
            <p:ph type="sldNum" sz="quarter" idx="12"/>
          </p:nvPr>
        </p:nvSpPr>
        <p:spPr/>
        <p:txBody>
          <a:bodyPr/>
          <a:lstStyle/>
          <a:p>
            <a:fld id="{8397EE4F-9616-374F-BFB5-2EA6A72E3151}" type="slidenum">
              <a:rPr lang="en-US" smtClean="0"/>
              <a:t>‹#›</a:t>
            </a:fld>
            <a:endParaRPr lang="en-US"/>
          </a:p>
        </p:txBody>
      </p:sp>
    </p:spTree>
    <p:extLst>
      <p:ext uri="{BB962C8B-B14F-4D97-AF65-F5344CB8AC3E}">
        <p14:creationId xmlns:p14="http://schemas.microsoft.com/office/powerpoint/2010/main" val="3530693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9E0B-B861-CA45-98A2-5D7D42AFF4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3DD1E8-6B62-1B4D-8779-62C23C1F3D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A3308C5-1545-7B40-BC8A-A60C215DFB0A}"/>
              </a:ext>
            </a:extLst>
          </p:cNvPr>
          <p:cNvSpPr>
            <a:spLocks noGrp="1"/>
          </p:cNvSpPr>
          <p:nvPr>
            <p:ph type="dt" sz="half" idx="10"/>
          </p:nvPr>
        </p:nvSpPr>
        <p:spPr/>
        <p:txBody>
          <a:bodyPr/>
          <a:lstStyle/>
          <a:p>
            <a:fld id="{F7956622-7491-3145-BEB3-DC64382C8249}" type="datetimeFigureOut">
              <a:rPr lang="en-US" smtClean="0"/>
              <a:t>11/14/2025</a:t>
            </a:fld>
            <a:endParaRPr lang="en-US"/>
          </a:p>
        </p:txBody>
      </p:sp>
      <p:sp>
        <p:nvSpPr>
          <p:cNvPr id="5" name="Footer Placeholder 4">
            <a:extLst>
              <a:ext uri="{FF2B5EF4-FFF2-40B4-BE49-F238E27FC236}">
                <a16:creationId xmlns:a16="http://schemas.microsoft.com/office/drawing/2014/main" id="{03F4AB63-6215-4048-B539-B9086F962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ADBF9-71CA-F04D-B47F-929F1A009A4D}"/>
              </a:ext>
            </a:extLst>
          </p:cNvPr>
          <p:cNvSpPr>
            <a:spLocks noGrp="1"/>
          </p:cNvSpPr>
          <p:nvPr>
            <p:ph type="sldNum" sz="quarter" idx="12"/>
          </p:nvPr>
        </p:nvSpPr>
        <p:spPr/>
        <p:txBody>
          <a:bodyPr/>
          <a:lstStyle/>
          <a:p>
            <a:fld id="{8397EE4F-9616-374F-BFB5-2EA6A72E3151}" type="slidenum">
              <a:rPr lang="en-US" smtClean="0"/>
              <a:t>‹#›</a:t>
            </a:fld>
            <a:endParaRPr lang="en-US"/>
          </a:p>
        </p:txBody>
      </p:sp>
    </p:spTree>
    <p:extLst>
      <p:ext uri="{BB962C8B-B14F-4D97-AF65-F5344CB8AC3E}">
        <p14:creationId xmlns:p14="http://schemas.microsoft.com/office/powerpoint/2010/main" val="395203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C00B0-271E-4B4B-8509-96108B47CF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8E270-BE74-B244-9CD7-BE881D6310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93999-7451-DD43-AB45-004D4B60FB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BB27CC-491C-F84A-B3E4-4B1EEBCAAB5C}"/>
              </a:ext>
            </a:extLst>
          </p:cNvPr>
          <p:cNvSpPr>
            <a:spLocks noGrp="1"/>
          </p:cNvSpPr>
          <p:nvPr>
            <p:ph type="dt" sz="half" idx="10"/>
          </p:nvPr>
        </p:nvSpPr>
        <p:spPr/>
        <p:txBody>
          <a:bodyPr/>
          <a:lstStyle/>
          <a:p>
            <a:fld id="{F7956622-7491-3145-BEB3-DC64382C8249}" type="datetimeFigureOut">
              <a:rPr lang="en-US" smtClean="0"/>
              <a:t>11/14/2025</a:t>
            </a:fld>
            <a:endParaRPr lang="en-US"/>
          </a:p>
        </p:txBody>
      </p:sp>
      <p:sp>
        <p:nvSpPr>
          <p:cNvPr id="6" name="Footer Placeholder 5">
            <a:extLst>
              <a:ext uri="{FF2B5EF4-FFF2-40B4-BE49-F238E27FC236}">
                <a16:creationId xmlns:a16="http://schemas.microsoft.com/office/drawing/2014/main" id="{10F2F016-9EC7-504F-9100-3B5B6DCC0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0E8CC5-2170-9941-AA7D-1581CFFAF4FA}"/>
              </a:ext>
            </a:extLst>
          </p:cNvPr>
          <p:cNvSpPr>
            <a:spLocks noGrp="1"/>
          </p:cNvSpPr>
          <p:nvPr>
            <p:ph type="sldNum" sz="quarter" idx="12"/>
          </p:nvPr>
        </p:nvSpPr>
        <p:spPr/>
        <p:txBody>
          <a:bodyPr/>
          <a:lstStyle/>
          <a:p>
            <a:fld id="{8397EE4F-9616-374F-BFB5-2EA6A72E3151}" type="slidenum">
              <a:rPr lang="en-US" smtClean="0"/>
              <a:t>‹#›</a:t>
            </a:fld>
            <a:endParaRPr lang="en-US"/>
          </a:p>
        </p:txBody>
      </p:sp>
    </p:spTree>
    <p:extLst>
      <p:ext uri="{BB962C8B-B14F-4D97-AF65-F5344CB8AC3E}">
        <p14:creationId xmlns:p14="http://schemas.microsoft.com/office/powerpoint/2010/main" val="52937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3F62-B318-DE46-9068-A621C92E1B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E64613-3910-1E41-9CED-D0736E026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0AEB01-B764-E147-9A1B-FDC4ABA018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7118E4-C002-6C43-A333-0158F17B93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7C7957-76D7-B540-9778-7B33885409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A0F691-2068-BB40-922A-60DF0AA8EF1A}"/>
              </a:ext>
            </a:extLst>
          </p:cNvPr>
          <p:cNvSpPr>
            <a:spLocks noGrp="1"/>
          </p:cNvSpPr>
          <p:nvPr>
            <p:ph type="dt" sz="half" idx="10"/>
          </p:nvPr>
        </p:nvSpPr>
        <p:spPr/>
        <p:txBody>
          <a:bodyPr/>
          <a:lstStyle/>
          <a:p>
            <a:fld id="{F7956622-7491-3145-BEB3-DC64382C8249}" type="datetimeFigureOut">
              <a:rPr lang="en-US" smtClean="0"/>
              <a:t>11/14/2025</a:t>
            </a:fld>
            <a:endParaRPr lang="en-US"/>
          </a:p>
        </p:txBody>
      </p:sp>
      <p:sp>
        <p:nvSpPr>
          <p:cNvPr id="8" name="Footer Placeholder 7">
            <a:extLst>
              <a:ext uri="{FF2B5EF4-FFF2-40B4-BE49-F238E27FC236}">
                <a16:creationId xmlns:a16="http://schemas.microsoft.com/office/drawing/2014/main" id="{32A0984C-D46E-2349-874D-9764436C69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9F0989-D3AA-2247-9588-8EF20ED9C8E1}"/>
              </a:ext>
            </a:extLst>
          </p:cNvPr>
          <p:cNvSpPr>
            <a:spLocks noGrp="1"/>
          </p:cNvSpPr>
          <p:nvPr>
            <p:ph type="sldNum" sz="quarter" idx="12"/>
          </p:nvPr>
        </p:nvSpPr>
        <p:spPr/>
        <p:txBody>
          <a:bodyPr/>
          <a:lstStyle/>
          <a:p>
            <a:fld id="{8397EE4F-9616-374F-BFB5-2EA6A72E3151}" type="slidenum">
              <a:rPr lang="en-US" smtClean="0"/>
              <a:t>‹#›</a:t>
            </a:fld>
            <a:endParaRPr lang="en-US"/>
          </a:p>
        </p:txBody>
      </p:sp>
    </p:spTree>
    <p:extLst>
      <p:ext uri="{BB962C8B-B14F-4D97-AF65-F5344CB8AC3E}">
        <p14:creationId xmlns:p14="http://schemas.microsoft.com/office/powerpoint/2010/main" val="46791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B57B9-0D60-F649-BD00-BA5D7573C3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42007B-B161-FE4B-8785-254E142ADC66}"/>
              </a:ext>
            </a:extLst>
          </p:cNvPr>
          <p:cNvSpPr>
            <a:spLocks noGrp="1"/>
          </p:cNvSpPr>
          <p:nvPr>
            <p:ph type="dt" sz="half" idx="10"/>
          </p:nvPr>
        </p:nvSpPr>
        <p:spPr/>
        <p:txBody>
          <a:bodyPr/>
          <a:lstStyle/>
          <a:p>
            <a:fld id="{F7956622-7491-3145-BEB3-DC64382C8249}" type="datetimeFigureOut">
              <a:rPr lang="en-US" smtClean="0"/>
              <a:t>11/14/2025</a:t>
            </a:fld>
            <a:endParaRPr lang="en-US"/>
          </a:p>
        </p:txBody>
      </p:sp>
      <p:sp>
        <p:nvSpPr>
          <p:cNvPr id="4" name="Footer Placeholder 3">
            <a:extLst>
              <a:ext uri="{FF2B5EF4-FFF2-40B4-BE49-F238E27FC236}">
                <a16:creationId xmlns:a16="http://schemas.microsoft.com/office/drawing/2014/main" id="{5F2AD6EB-3DE9-494A-9463-0CC207DE85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1D166F-9E94-6443-9154-27818D0A02CE}"/>
              </a:ext>
            </a:extLst>
          </p:cNvPr>
          <p:cNvSpPr>
            <a:spLocks noGrp="1"/>
          </p:cNvSpPr>
          <p:nvPr>
            <p:ph type="sldNum" sz="quarter" idx="12"/>
          </p:nvPr>
        </p:nvSpPr>
        <p:spPr/>
        <p:txBody>
          <a:bodyPr/>
          <a:lstStyle/>
          <a:p>
            <a:fld id="{8397EE4F-9616-374F-BFB5-2EA6A72E3151}" type="slidenum">
              <a:rPr lang="en-US" smtClean="0"/>
              <a:t>‹#›</a:t>
            </a:fld>
            <a:endParaRPr lang="en-US"/>
          </a:p>
        </p:txBody>
      </p:sp>
    </p:spTree>
    <p:extLst>
      <p:ext uri="{BB962C8B-B14F-4D97-AF65-F5344CB8AC3E}">
        <p14:creationId xmlns:p14="http://schemas.microsoft.com/office/powerpoint/2010/main" val="174708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FE7A34-A193-434C-BC99-B5804C75D6B4}"/>
              </a:ext>
            </a:extLst>
          </p:cNvPr>
          <p:cNvSpPr>
            <a:spLocks noGrp="1"/>
          </p:cNvSpPr>
          <p:nvPr>
            <p:ph type="dt" sz="half" idx="10"/>
          </p:nvPr>
        </p:nvSpPr>
        <p:spPr/>
        <p:txBody>
          <a:bodyPr/>
          <a:lstStyle/>
          <a:p>
            <a:fld id="{F7956622-7491-3145-BEB3-DC64382C8249}" type="datetimeFigureOut">
              <a:rPr lang="en-US" smtClean="0"/>
              <a:t>11/14/2025</a:t>
            </a:fld>
            <a:endParaRPr lang="en-US"/>
          </a:p>
        </p:txBody>
      </p:sp>
      <p:sp>
        <p:nvSpPr>
          <p:cNvPr id="3" name="Footer Placeholder 2">
            <a:extLst>
              <a:ext uri="{FF2B5EF4-FFF2-40B4-BE49-F238E27FC236}">
                <a16:creationId xmlns:a16="http://schemas.microsoft.com/office/drawing/2014/main" id="{3BDA5FF5-A104-F54F-AB19-07A96C7A32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EE54D8-7A31-4B44-8E53-2D5A7734E4FD}"/>
              </a:ext>
            </a:extLst>
          </p:cNvPr>
          <p:cNvSpPr>
            <a:spLocks noGrp="1"/>
          </p:cNvSpPr>
          <p:nvPr>
            <p:ph type="sldNum" sz="quarter" idx="12"/>
          </p:nvPr>
        </p:nvSpPr>
        <p:spPr/>
        <p:txBody>
          <a:bodyPr/>
          <a:lstStyle/>
          <a:p>
            <a:fld id="{8397EE4F-9616-374F-BFB5-2EA6A72E3151}" type="slidenum">
              <a:rPr lang="en-US" smtClean="0"/>
              <a:t>‹#›</a:t>
            </a:fld>
            <a:endParaRPr lang="en-US"/>
          </a:p>
        </p:txBody>
      </p:sp>
    </p:spTree>
    <p:extLst>
      <p:ext uri="{BB962C8B-B14F-4D97-AF65-F5344CB8AC3E}">
        <p14:creationId xmlns:p14="http://schemas.microsoft.com/office/powerpoint/2010/main" val="3079848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3626-5CDE-B74D-BE93-29CA27CA7B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0E95B4-C274-3448-ABC6-1383CD1112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5E01F1-AA41-2144-A081-396E94649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CF7A47-C80D-6C44-B00A-46CDC9987CA3}"/>
              </a:ext>
            </a:extLst>
          </p:cNvPr>
          <p:cNvSpPr>
            <a:spLocks noGrp="1"/>
          </p:cNvSpPr>
          <p:nvPr>
            <p:ph type="dt" sz="half" idx="10"/>
          </p:nvPr>
        </p:nvSpPr>
        <p:spPr/>
        <p:txBody>
          <a:bodyPr/>
          <a:lstStyle/>
          <a:p>
            <a:fld id="{F7956622-7491-3145-BEB3-DC64382C8249}" type="datetimeFigureOut">
              <a:rPr lang="en-US" smtClean="0"/>
              <a:t>11/14/2025</a:t>
            </a:fld>
            <a:endParaRPr lang="en-US"/>
          </a:p>
        </p:txBody>
      </p:sp>
      <p:sp>
        <p:nvSpPr>
          <p:cNvPr id="6" name="Footer Placeholder 5">
            <a:extLst>
              <a:ext uri="{FF2B5EF4-FFF2-40B4-BE49-F238E27FC236}">
                <a16:creationId xmlns:a16="http://schemas.microsoft.com/office/drawing/2014/main" id="{274B75F7-CCAE-4843-B137-F9D8F0453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5F7E9-112D-9E4A-A16C-7F3DEA591431}"/>
              </a:ext>
            </a:extLst>
          </p:cNvPr>
          <p:cNvSpPr>
            <a:spLocks noGrp="1"/>
          </p:cNvSpPr>
          <p:nvPr>
            <p:ph type="sldNum" sz="quarter" idx="12"/>
          </p:nvPr>
        </p:nvSpPr>
        <p:spPr/>
        <p:txBody>
          <a:bodyPr/>
          <a:lstStyle/>
          <a:p>
            <a:fld id="{8397EE4F-9616-374F-BFB5-2EA6A72E3151}" type="slidenum">
              <a:rPr lang="en-US" smtClean="0"/>
              <a:t>‹#›</a:t>
            </a:fld>
            <a:endParaRPr lang="en-US"/>
          </a:p>
        </p:txBody>
      </p:sp>
    </p:spTree>
    <p:extLst>
      <p:ext uri="{BB962C8B-B14F-4D97-AF65-F5344CB8AC3E}">
        <p14:creationId xmlns:p14="http://schemas.microsoft.com/office/powerpoint/2010/main" val="245465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33B5-AA34-0F4B-BAB5-665A9690CE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4CD03B-B6B2-E247-9F3A-801C813F43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2FDB09-D460-0741-AA69-01B47E01E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6EE786-5FED-E247-8DC5-223A8C04618F}"/>
              </a:ext>
            </a:extLst>
          </p:cNvPr>
          <p:cNvSpPr>
            <a:spLocks noGrp="1"/>
          </p:cNvSpPr>
          <p:nvPr>
            <p:ph type="dt" sz="half" idx="10"/>
          </p:nvPr>
        </p:nvSpPr>
        <p:spPr/>
        <p:txBody>
          <a:bodyPr/>
          <a:lstStyle/>
          <a:p>
            <a:fld id="{F7956622-7491-3145-BEB3-DC64382C8249}" type="datetimeFigureOut">
              <a:rPr lang="en-US" smtClean="0"/>
              <a:t>11/14/2025</a:t>
            </a:fld>
            <a:endParaRPr lang="en-US"/>
          </a:p>
        </p:txBody>
      </p:sp>
      <p:sp>
        <p:nvSpPr>
          <p:cNvPr id="6" name="Footer Placeholder 5">
            <a:extLst>
              <a:ext uri="{FF2B5EF4-FFF2-40B4-BE49-F238E27FC236}">
                <a16:creationId xmlns:a16="http://schemas.microsoft.com/office/drawing/2014/main" id="{B59F5615-A615-FB44-B0F8-E75604E470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83BEAE-130B-FC40-A915-C2B04137EFED}"/>
              </a:ext>
            </a:extLst>
          </p:cNvPr>
          <p:cNvSpPr>
            <a:spLocks noGrp="1"/>
          </p:cNvSpPr>
          <p:nvPr>
            <p:ph type="sldNum" sz="quarter" idx="12"/>
          </p:nvPr>
        </p:nvSpPr>
        <p:spPr/>
        <p:txBody>
          <a:bodyPr/>
          <a:lstStyle/>
          <a:p>
            <a:fld id="{8397EE4F-9616-374F-BFB5-2EA6A72E3151}" type="slidenum">
              <a:rPr lang="en-US" smtClean="0"/>
              <a:t>‹#›</a:t>
            </a:fld>
            <a:endParaRPr lang="en-US"/>
          </a:p>
        </p:txBody>
      </p:sp>
    </p:spTree>
    <p:extLst>
      <p:ext uri="{BB962C8B-B14F-4D97-AF65-F5344CB8AC3E}">
        <p14:creationId xmlns:p14="http://schemas.microsoft.com/office/powerpoint/2010/main" val="1630961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B9FBAF-16EC-DE46-B806-79A2EC2D47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C6F77B-6C7E-8A49-9C1C-B3DBBF7E7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27464-22FE-D14E-9BC6-7D5EC83433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56622-7491-3145-BEB3-DC64382C8249}" type="datetimeFigureOut">
              <a:rPr lang="en-US" smtClean="0"/>
              <a:t>11/14/2025</a:t>
            </a:fld>
            <a:endParaRPr lang="en-US"/>
          </a:p>
        </p:txBody>
      </p:sp>
      <p:sp>
        <p:nvSpPr>
          <p:cNvPr id="5" name="Footer Placeholder 4">
            <a:extLst>
              <a:ext uri="{FF2B5EF4-FFF2-40B4-BE49-F238E27FC236}">
                <a16:creationId xmlns:a16="http://schemas.microsoft.com/office/drawing/2014/main" id="{00EFC08A-4258-3342-85F6-4C26830874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EC28E0-AFB2-CC40-90D0-3273900D9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97EE4F-9616-374F-BFB5-2EA6A72E3151}" type="slidenum">
              <a:rPr lang="en-US" smtClean="0"/>
              <a:t>‹#›</a:t>
            </a:fld>
            <a:endParaRPr lang="en-US"/>
          </a:p>
        </p:txBody>
      </p:sp>
    </p:spTree>
    <p:extLst>
      <p:ext uri="{BB962C8B-B14F-4D97-AF65-F5344CB8AC3E}">
        <p14:creationId xmlns:p14="http://schemas.microsoft.com/office/powerpoint/2010/main" val="1279926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video" Target="https://www.youtube.com/embed/AnVv0RkiG4U?feature=oembed" TargetMode="Externa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jfif"/><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6.jfif"/><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8.jfif"/><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9.jfif"/><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0.jfif"/><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41.jfif"/><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43.jfi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44.jfif"/><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47.jfif"/><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jfif"/><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0647" y="648435"/>
            <a:ext cx="10911627" cy="2632516"/>
          </a:xfrm>
        </p:spPr>
        <p:txBody>
          <a:bodyPr/>
          <a:lstStyle/>
          <a:p>
            <a:pPr>
              <a:lnSpc>
                <a:spcPts val="7000"/>
              </a:lnSpc>
              <a:spcBef>
                <a:spcPts val="600"/>
              </a:spcBef>
              <a:spcAft>
                <a:spcPts val="1200"/>
              </a:spcAft>
            </a:pPr>
            <a:r>
              <a:rPr lang="en-US" sz="4800" dirty="0">
                <a:latin typeface="Palatino" pitchFamily="2" charset="77"/>
                <a:ea typeface="Palatino" pitchFamily="2" charset="77"/>
                <a:cs typeface="Verdana" panose="020B0604030504040204" pitchFamily="34" charset="0"/>
              </a:rPr>
              <a:t>Genetic</a:t>
            </a:r>
            <a:br>
              <a:rPr lang="en-US" sz="4800" dirty="0">
                <a:latin typeface="Palatino" pitchFamily="2" charset="77"/>
                <a:ea typeface="Palatino" pitchFamily="2" charset="77"/>
                <a:cs typeface="Verdana" panose="020B0604030504040204" pitchFamily="34" charset="0"/>
              </a:rPr>
            </a:br>
            <a:r>
              <a:rPr lang="en-US" sz="4800" dirty="0">
                <a:latin typeface="Palatino" pitchFamily="2" charset="77"/>
                <a:ea typeface="Palatino" pitchFamily="2" charset="77"/>
                <a:cs typeface="Verdana" panose="020B0604030504040204" pitchFamily="34" charset="0"/>
              </a:rPr>
              <a:t>   Neuronal &amp; Muscle</a:t>
            </a:r>
            <a:br>
              <a:rPr lang="en-US" sz="4800" dirty="0">
                <a:latin typeface="Palatino" pitchFamily="2" charset="77"/>
                <a:ea typeface="Palatino" pitchFamily="2" charset="77"/>
                <a:cs typeface="Verdana" panose="020B0604030504040204" pitchFamily="34" charset="0"/>
              </a:rPr>
            </a:br>
            <a:r>
              <a:rPr lang="en-US" sz="4800" dirty="0">
                <a:latin typeface="Palatino" pitchFamily="2" charset="77"/>
                <a:ea typeface="Palatino" pitchFamily="2" charset="77"/>
                <a:cs typeface="Verdana" panose="020B0604030504040204" pitchFamily="34" charset="0"/>
              </a:rPr>
              <a:t>      Channelopathies</a:t>
            </a:r>
          </a:p>
        </p:txBody>
      </p:sp>
      <p:sp>
        <p:nvSpPr>
          <p:cNvPr id="3" name="Subtitle 2"/>
          <p:cNvSpPr>
            <a:spLocks noGrp="1"/>
          </p:cNvSpPr>
          <p:nvPr>
            <p:ph type="subTitle" idx="1"/>
          </p:nvPr>
        </p:nvSpPr>
        <p:spPr>
          <a:xfrm>
            <a:off x="550647" y="4608621"/>
            <a:ext cx="7540983" cy="1963652"/>
          </a:xfrm>
        </p:spPr>
        <p:txBody>
          <a:bodyPr>
            <a:noAutofit/>
          </a:bodyPr>
          <a:lstStyle/>
          <a:p>
            <a:endParaRPr lang="en-US" sz="1600" b="0" dirty="0">
              <a:latin typeface="Palatino" pitchFamily="2" charset="77"/>
              <a:ea typeface="Palatino" pitchFamily="2" charset="77"/>
            </a:endParaRPr>
          </a:p>
          <a:p>
            <a:endParaRPr lang="en-US" sz="1600" b="0" dirty="0">
              <a:latin typeface="Palatino" pitchFamily="2" charset="77"/>
              <a:ea typeface="Palatino" pitchFamily="2" charset="77"/>
            </a:endParaRPr>
          </a:p>
          <a:p>
            <a:endParaRPr lang="en-US" sz="1600" b="0" dirty="0">
              <a:latin typeface="Palatino" pitchFamily="2" charset="77"/>
              <a:ea typeface="Palatino" pitchFamily="2" charset="77"/>
            </a:endParaRPr>
          </a:p>
          <a:p>
            <a:endParaRPr lang="en-US" sz="1600" b="0" dirty="0">
              <a:latin typeface="Palatino" pitchFamily="2" charset="77"/>
              <a:ea typeface="Palatino" pitchFamily="2" charset="77"/>
            </a:endParaRPr>
          </a:p>
          <a:p>
            <a:endParaRPr lang="en-US" sz="1600" b="0" dirty="0">
              <a:latin typeface="Palatino" pitchFamily="2" charset="77"/>
              <a:ea typeface="Palatino" pitchFamily="2" charset="77"/>
            </a:endParaRPr>
          </a:p>
          <a:p>
            <a:r>
              <a:rPr lang="en-US" sz="1600" b="0" dirty="0">
                <a:latin typeface="Palatino" pitchFamily="2" charset="77"/>
                <a:ea typeface="Palatino" pitchFamily="2" charset="77"/>
              </a:rPr>
              <a:t>Dylan Brock, MD MA</a:t>
            </a:r>
          </a:p>
        </p:txBody>
      </p:sp>
    </p:spTree>
    <p:extLst>
      <p:ext uri="{BB962C8B-B14F-4D97-AF65-F5344CB8AC3E}">
        <p14:creationId xmlns:p14="http://schemas.microsoft.com/office/powerpoint/2010/main" val="178998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20927" y="385706"/>
            <a:ext cx="7165426" cy="462261"/>
          </a:xfrm>
        </p:spPr>
        <p:txBody>
          <a:bodyPr>
            <a:noAutofit/>
          </a:bodyPr>
          <a:lstStyle/>
          <a:p>
            <a:r>
              <a:rPr lang="en-US" sz="3200" dirty="0">
                <a:solidFill>
                  <a:schemeClr val="accent1"/>
                </a:solidFill>
              </a:rPr>
              <a:t>The Ubiquity of Channelopathies</a:t>
            </a:r>
          </a:p>
        </p:txBody>
      </p:sp>
      <p:pic>
        <p:nvPicPr>
          <p:cNvPr id="6" name="Picture 5"/>
          <p:cNvPicPr>
            <a:picLocks noChangeAspect="1"/>
          </p:cNvPicPr>
          <p:nvPr/>
        </p:nvPicPr>
        <p:blipFill>
          <a:blip r:embed="rId2"/>
          <a:stretch>
            <a:fillRect/>
          </a:stretch>
        </p:blipFill>
        <p:spPr>
          <a:xfrm>
            <a:off x="2478467" y="1249650"/>
            <a:ext cx="8250347" cy="5720241"/>
          </a:xfrm>
          <a:prstGeom prst="rect">
            <a:avLst/>
          </a:prstGeom>
        </p:spPr>
      </p:pic>
    </p:spTree>
    <p:extLst>
      <p:ext uri="{BB962C8B-B14F-4D97-AF65-F5344CB8AC3E}">
        <p14:creationId xmlns:p14="http://schemas.microsoft.com/office/powerpoint/2010/main" val="1555105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46625" y="1469949"/>
            <a:ext cx="5212082" cy="746293"/>
          </a:xfrm>
        </p:spPr>
        <p:txBody>
          <a:bodyPr>
            <a:noAutofit/>
          </a:bodyPr>
          <a:lstStyle/>
          <a:p>
            <a:pPr algn="ctr"/>
            <a:r>
              <a:rPr lang="en-US" sz="2800" dirty="0">
                <a:solidFill>
                  <a:schemeClr val="accent1"/>
                </a:solidFill>
              </a:rPr>
              <a:t>Cardiac</a:t>
            </a:r>
          </a:p>
        </p:txBody>
      </p:sp>
      <p:pic>
        <p:nvPicPr>
          <p:cNvPr id="3" name="Picture 2"/>
          <p:cNvPicPr>
            <a:picLocks noChangeAspect="1"/>
          </p:cNvPicPr>
          <p:nvPr/>
        </p:nvPicPr>
        <p:blipFill>
          <a:blip r:embed="rId2"/>
          <a:stretch>
            <a:fillRect/>
          </a:stretch>
        </p:blipFill>
        <p:spPr>
          <a:xfrm>
            <a:off x="380997" y="2433299"/>
            <a:ext cx="5943339" cy="4067473"/>
          </a:xfrm>
          <a:prstGeom prst="rect">
            <a:avLst/>
          </a:prstGeom>
        </p:spPr>
      </p:pic>
      <p:sp>
        <p:nvSpPr>
          <p:cNvPr id="6" name="Title 7">
            <a:extLst>
              <a:ext uri="{FF2B5EF4-FFF2-40B4-BE49-F238E27FC236}">
                <a16:creationId xmlns:a16="http://schemas.microsoft.com/office/drawing/2014/main" id="{77D306F5-944F-467A-9C26-0C7D5A2035AD}"/>
              </a:ext>
            </a:extLst>
          </p:cNvPr>
          <p:cNvSpPr txBox="1">
            <a:spLocks/>
          </p:cNvSpPr>
          <p:nvPr/>
        </p:nvSpPr>
        <p:spPr>
          <a:xfrm>
            <a:off x="2383536" y="329827"/>
            <a:ext cx="7729728" cy="7462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accent1"/>
                </a:solidFill>
              </a:rPr>
              <a:t>Systemic Channelopathies</a:t>
            </a:r>
          </a:p>
        </p:txBody>
      </p:sp>
      <p:sp>
        <p:nvSpPr>
          <p:cNvPr id="7" name="Title 1">
            <a:extLst>
              <a:ext uri="{FF2B5EF4-FFF2-40B4-BE49-F238E27FC236}">
                <a16:creationId xmlns:a16="http://schemas.microsoft.com/office/drawing/2014/main" id="{ED8C8CF7-DE77-4053-BDA0-3672F4F83B48}"/>
              </a:ext>
            </a:extLst>
          </p:cNvPr>
          <p:cNvSpPr txBox="1">
            <a:spLocks/>
          </p:cNvSpPr>
          <p:nvPr/>
        </p:nvSpPr>
        <p:spPr>
          <a:xfrm>
            <a:off x="6604505" y="1404590"/>
            <a:ext cx="5212083" cy="7637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1"/>
                </a:solidFill>
              </a:rPr>
              <a:t>Respiratory</a:t>
            </a:r>
          </a:p>
        </p:txBody>
      </p:sp>
      <p:pic>
        <p:nvPicPr>
          <p:cNvPr id="9" name="Picture 8">
            <a:extLst>
              <a:ext uri="{FF2B5EF4-FFF2-40B4-BE49-F238E27FC236}">
                <a16:creationId xmlns:a16="http://schemas.microsoft.com/office/drawing/2014/main" id="{4FE685B7-E89F-4DBF-92DE-091F5D9BCFE6}"/>
              </a:ext>
            </a:extLst>
          </p:cNvPr>
          <p:cNvPicPr>
            <a:picLocks noChangeAspect="1"/>
          </p:cNvPicPr>
          <p:nvPr/>
        </p:nvPicPr>
        <p:blipFill>
          <a:blip r:embed="rId3"/>
          <a:stretch>
            <a:fillRect/>
          </a:stretch>
        </p:blipFill>
        <p:spPr>
          <a:xfrm>
            <a:off x="7108585" y="2296849"/>
            <a:ext cx="4203924" cy="4203924"/>
          </a:xfrm>
          <a:prstGeom prst="rect">
            <a:avLst/>
          </a:prstGeom>
        </p:spPr>
      </p:pic>
    </p:spTree>
    <p:extLst>
      <p:ext uri="{BB962C8B-B14F-4D97-AF65-F5344CB8AC3E}">
        <p14:creationId xmlns:p14="http://schemas.microsoft.com/office/powerpoint/2010/main" val="1481710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68285" y="1956132"/>
            <a:ext cx="5627715" cy="746293"/>
          </a:xfrm>
        </p:spPr>
        <p:txBody>
          <a:bodyPr>
            <a:noAutofit/>
          </a:bodyPr>
          <a:lstStyle/>
          <a:p>
            <a:pPr algn="ctr"/>
            <a:r>
              <a:rPr lang="en-US" sz="3200" dirty="0">
                <a:solidFill>
                  <a:schemeClr val="accent1"/>
                </a:solidFill>
              </a:rPr>
              <a:t>Endocrine</a:t>
            </a:r>
            <a:br>
              <a:rPr lang="en-US" sz="2800" dirty="0">
                <a:solidFill>
                  <a:schemeClr val="accent1"/>
                </a:solidFill>
              </a:rPr>
            </a:br>
            <a:br>
              <a:rPr lang="en-US" sz="2800" dirty="0">
                <a:solidFill>
                  <a:schemeClr val="accent1"/>
                </a:solidFill>
              </a:rPr>
            </a:br>
            <a:br>
              <a:rPr lang="en-US" sz="2400" dirty="0"/>
            </a:br>
            <a:endParaRPr lang="en-US" sz="2400" dirty="0">
              <a:solidFill>
                <a:schemeClr val="accent1"/>
              </a:solidFill>
            </a:endParaRPr>
          </a:p>
        </p:txBody>
      </p:sp>
      <p:sp>
        <p:nvSpPr>
          <p:cNvPr id="6" name="Title 7">
            <a:extLst>
              <a:ext uri="{FF2B5EF4-FFF2-40B4-BE49-F238E27FC236}">
                <a16:creationId xmlns:a16="http://schemas.microsoft.com/office/drawing/2014/main" id="{77D306F5-944F-467A-9C26-0C7D5A2035AD}"/>
              </a:ext>
            </a:extLst>
          </p:cNvPr>
          <p:cNvSpPr txBox="1">
            <a:spLocks/>
          </p:cNvSpPr>
          <p:nvPr/>
        </p:nvSpPr>
        <p:spPr>
          <a:xfrm>
            <a:off x="2383536" y="329827"/>
            <a:ext cx="7729728" cy="7462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accent1"/>
                </a:solidFill>
              </a:rPr>
              <a:t>Systemic Channelopathies</a:t>
            </a:r>
          </a:p>
        </p:txBody>
      </p:sp>
      <p:sp>
        <p:nvSpPr>
          <p:cNvPr id="7" name="Title 1">
            <a:extLst>
              <a:ext uri="{FF2B5EF4-FFF2-40B4-BE49-F238E27FC236}">
                <a16:creationId xmlns:a16="http://schemas.microsoft.com/office/drawing/2014/main" id="{ED8C8CF7-DE77-4053-BDA0-3672F4F83B48}"/>
              </a:ext>
            </a:extLst>
          </p:cNvPr>
          <p:cNvSpPr txBox="1">
            <a:spLocks/>
          </p:cNvSpPr>
          <p:nvPr/>
        </p:nvSpPr>
        <p:spPr>
          <a:xfrm>
            <a:off x="6446563" y="1256359"/>
            <a:ext cx="5212083" cy="3681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1"/>
                </a:solidFill>
              </a:rPr>
              <a:t>Renal</a:t>
            </a:r>
          </a:p>
          <a:p>
            <a:pPr algn="ctr"/>
            <a:endParaRPr lang="en-US" sz="3200" dirty="0">
              <a:solidFill>
                <a:schemeClr val="accent1"/>
              </a:solidFill>
            </a:endParaRPr>
          </a:p>
          <a:p>
            <a:pPr marL="457200" indent="-457200">
              <a:buFont typeface="Arial" panose="020B0604020202020204" pitchFamily="34" charset="0"/>
              <a:buChar char="•"/>
            </a:pPr>
            <a:r>
              <a:rPr lang="en-US" sz="2200" dirty="0"/>
              <a:t>Bartter syndrome</a:t>
            </a:r>
          </a:p>
          <a:p>
            <a:pPr marL="457200" indent="-457200">
              <a:buFont typeface="Arial" panose="020B0604020202020204" pitchFamily="34" charset="0"/>
              <a:buChar char="•"/>
            </a:pPr>
            <a:r>
              <a:rPr lang="en-US" sz="2200" dirty="0"/>
              <a:t>Liddle syndrome</a:t>
            </a:r>
          </a:p>
          <a:p>
            <a:pPr marL="457200" indent="-457200">
              <a:buFont typeface="Arial" panose="020B0604020202020204" pitchFamily="34" charset="0"/>
              <a:buChar char="•"/>
            </a:pPr>
            <a:r>
              <a:rPr lang="en-US" sz="2200" dirty="0"/>
              <a:t>Focal segmental glomerulosclerosis</a:t>
            </a:r>
          </a:p>
          <a:p>
            <a:pPr marL="457200" indent="-457200">
              <a:buFont typeface="Arial" panose="020B0604020202020204" pitchFamily="34" charset="0"/>
              <a:buChar char="•"/>
            </a:pPr>
            <a:r>
              <a:rPr lang="en-US" sz="2200" dirty="0"/>
              <a:t>Polycystic kidney disease</a:t>
            </a:r>
          </a:p>
          <a:p>
            <a:pPr marL="457200" indent="-457200">
              <a:buFont typeface="Arial" panose="020B0604020202020204" pitchFamily="34" charset="0"/>
              <a:buChar char="•"/>
            </a:pPr>
            <a:r>
              <a:rPr lang="en-US" sz="2200" dirty="0"/>
              <a:t>Nephrogenic diabetes insipidus</a:t>
            </a:r>
          </a:p>
          <a:p>
            <a:pPr marL="457200" indent="-457200">
              <a:buFont typeface="Arial" panose="020B0604020202020204" pitchFamily="34" charset="0"/>
              <a:buChar char="•"/>
            </a:pPr>
            <a:r>
              <a:rPr lang="en-US" sz="2200" dirty="0" err="1"/>
              <a:t>Pseudohypoaldosteronism</a:t>
            </a:r>
            <a:endParaRPr lang="en-US" sz="2200" dirty="0"/>
          </a:p>
          <a:p>
            <a:pPr algn="ctr"/>
            <a:endParaRPr lang="en-US" sz="3200" dirty="0">
              <a:solidFill>
                <a:schemeClr val="accent1"/>
              </a:solidFill>
            </a:endParaRPr>
          </a:p>
        </p:txBody>
      </p:sp>
      <p:sp>
        <p:nvSpPr>
          <p:cNvPr id="2" name="Rectangle 1">
            <a:extLst>
              <a:ext uri="{FF2B5EF4-FFF2-40B4-BE49-F238E27FC236}">
                <a16:creationId xmlns:a16="http://schemas.microsoft.com/office/drawing/2014/main" id="{9F46667E-77E4-429D-A68D-6A0A782C52C8}"/>
              </a:ext>
            </a:extLst>
          </p:cNvPr>
          <p:cNvSpPr/>
          <p:nvPr/>
        </p:nvSpPr>
        <p:spPr>
          <a:xfrm>
            <a:off x="925215" y="2635236"/>
            <a:ext cx="6096000" cy="1107996"/>
          </a:xfrm>
          <a:prstGeom prst="rect">
            <a:avLst/>
          </a:prstGeom>
        </p:spPr>
        <p:txBody>
          <a:bodyPr>
            <a:spAutoFit/>
          </a:bodyPr>
          <a:lstStyle/>
          <a:p>
            <a:pPr marL="285750" indent="-285750">
              <a:buFont typeface="Arial" panose="020B0604020202020204" pitchFamily="34" charset="0"/>
              <a:buChar char="•"/>
            </a:pPr>
            <a:r>
              <a:rPr lang="en-US" sz="2200" dirty="0"/>
              <a:t>Permanent neonatal diabetes mellitus</a:t>
            </a:r>
          </a:p>
          <a:p>
            <a:pPr marL="285750" indent="-285750">
              <a:buFont typeface="Arial" panose="020B0604020202020204" pitchFamily="34" charset="0"/>
              <a:buChar char="•"/>
            </a:pPr>
            <a:r>
              <a:rPr lang="en-US" sz="2200" dirty="0"/>
              <a:t>Transient neonatal diabetes mellitus</a:t>
            </a:r>
          </a:p>
          <a:p>
            <a:pPr marL="285750" indent="-285750">
              <a:buFont typeface="Arial" panose="020B0604020202020204" pitchFamily="34" charset="0"/>
              <a:buChar char="•"/>
            </a:pPr>
            <a:r>
              <a:rPr lang="en-US" sz="2200" dirty="0"/>
              <a:t>Familial </a:t>
            </a:r>
            <a:r>
              <a:rPr lang="en-US" sz="2200" dirty="0" err="1"/>
              <a:t>hyperinsulinemic</a:t>
            </a:r>
            <a:r>
              <a:rPr lang="en-US" sz="2200" dirty="0"/>
              <a:t> hypoglycemia</a:t>
            </a:r>
          </a:p>
        </p:txBody>
      </p:sp>
    </p:spTree>
    <p:extLst>
      <p:ext uri="{BB962C8B-B14F-4D97-AF65-F5344CB8AC3E}">
        <p14:creationId xmlns:p14="http://schemas.microsoft.com/office/powerpoint/2010/main" val="3113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7D306F5-944F-467A-9C26-0C7D5A2035AD}"/>
              </a:ext>
            </a:extLst>
          </p:cNvPr>
          <p:cNvSpPr txBox="1">
            <a:spLocks/>
          </p:cNvSpPr>
          <p:nvPr/>
        </p:nvSpPr>
        <p:spPr>
          <a:xfrm>
            <a:off x="2383536" y="329827"/>
            <a:ext cx="7729728" cy="7462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accent1"/>
                </a:solidFill>
              </a:rPr>
              <a:t>Nervous System Channelopathies</a:t>
            </a:r>
          </a:p>
        </p:txBody>
      </p:sp>
      <p:pic>
        <p:nvPicPr>
          <p:cNvPr id="9" name="Picture 8">
            <a:extLst>
              <a:ext uri="{FF2B5EF4-FFF2-40B4-BE49-F238E27FC236}">
                <a16:creationId xmlns:a16="http://schemas.microsoft.com/office/drawing/2014/main" id="{0A48D3B9-D522-4F3E-8814-E3AD08B2D8EF}"/>
              </a:ext>
            </a:extLst>
          </p:cNvPr>
          <p:cNvPicPr>
            <a:picLocks noChangeAspect="1"/>
          </p:cNvPicPr>
          <p:nvPr/>
        </p:nvPicPr>
        <p:blipFill>
          <a:blip r:embed="rId2"/>
          <a:stretch>
            <a:fillRect/>
          </a:stretch>
        </p:blipFill>
        <p:spPr>
          <a:xfrm>
            <a:off x="3476625" y="1076120"/>
            <a:ext cx="5543550" cy="5657850"/>
          </a:xfrm>
          <a:prstGeom prst="rect">
            <a:avLst/>
          </a:prstGeom>
        </p:spPr>
      </p:pic>
    </p:spTree>
    <p:extLst>
      <p:ext uri="{BB962C8B-B14F-4D97-AF65-F5344CB8AC3E}">
        <p14:creationId xmlns:p14="http://schemas.microsoft.com/office/powerpoint/2010/main" val="2028892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7D306F5-944F-467A-9C26-0C7D5A2035AD}"/>
              </a:ext>
            </a:extLst>
          </p:cNvPr>
          <p:cNvSpPr txBox="1">
            <a:spLocks/>
          </p:cNvSpPr>
          <p:nvPr/>
        </p:nvSpPr>
        <p:spPr>
          <a:xfrm>
            <a:off x="2383536" y="329827"/>
            <a:ext cx="7729728" cy="7462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accent1"/>
                </a:solidFill>
              </a:rPr>
              <a:t>Nervous System Channelopathies</a:t>
            </a:r>
          </a:p>
        </p:txBody>
      </p:sp>
      <p:pic>
        <p:nvPicPr>
          <p:cNvPr id="3" name="Picture 2" descr="A screenshot of a map&#10;&#10;Description automatically generated">
            <a:extLst>
              <a:ext uri="{FF2B5EF4-FFF2-40B4-BE49-F238E27FC236}">
                <a16:creationId xmlns:a16="http://schemas.microsoft.com/office/drawing/2014/main" id="{E58D03FC-8F51-4D3C-A280-A2579B930FB6}"/>
              </a:ext>
            </a:extLst>
          </p:cNvPr>
          <p:cNvPicPr>
            <a:picLocks noChangeAspect="1"/>
          </p:cNvPicPr>
          <p:nvPr/>
        </p:nvPicPr>
        <p:blipFill rotWithShape="1">
          <a:blip r:embed="rId2"/>
          <a:srcRect t="2021"/>
          <a:stretch/>
        </p:blipFill>
        <p:spPr>
          <a:xfrm>
            <a:off x="2164702" y="1296955"/>
            <a:ext cx="8563728" cy="5424247"/>
          </a:xfrm>
          <a:prstGeom prst="rect">
            <a:avLst/>
          </a:prstGeom>
        </p:spPr>
      </p:pic>
      <p:sp>
        <p:nvSpPr>
          <p:cNvPr id="4" name="TextBox 3">
            <a:extLst>
              <a:ext uri="{FF2B5EF4-FFF2-40B4-BE49-F238E27FC236}">
                <a16:creationId xmlns:a16="http://schemas.microsoft.com/office/drawing/2014/main" id="{6D811864-988D-456A-9921-E9261B543F65}"/>
              </a:ext>
            </a:extLst>
          </p:cNvPr>
          <p:cNvSpPr txBox="1"/>
          <p:nvPr/>
        </p:nvSpPr>
        <p:spPr>
          <a:xfrm>
            <a:off x="3853543" y="1046555"/>
            <a:ext cx="1462195" cy="276999"/>
          </a:xfrm>
          <a:prstGeom prst="rect">
            <a:avLst/>
          </a:prstGeom>
          <a:noFill/>
        </p:spPr>
        <p:txBody>
          <a:bodyPr wrap="none" rtlCol="0">
            <a:spAutoFit/>
          </a:bodyPr>
          <a:lstStyle/>
          <a:p>
            <a:r>
              <a:rPr lang="en-US" sz="1200" b="1" dirty="0"/>
              <a:t>Epilepsy &amp; Migraine</a:t>
            </a:r>
          </a:p>
        </p:txBody>
      </p:sp>
    </p:spTree>
    <p:extLst>
      <p:ext uri="{BB962C8B-B14F-4D97-AF65-F5344CB8AC3E}">
        <p14:creationId xmlns:p14="http://schemas.microsoft.com/office/powerpoint/2010/main" val="3430516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979" y="248738"/>
            <a:ext cx="10714042" cy="760105"/>
          </a:xfrm>
        </p:spPr>
        <p:txBody>
          <a:bodyPr>
            <a:normAutofit/>
          </a:bodyPr>
          <a:lstStyle/>
          <a:p>
            <a:pPr algn="ctr"/>
            <a:r>
              <a:rPr lang="en-US" b="1" dirty="0">
                <a:solidFill>
                  <a:schemeClr val="accent1"/>
                </a:solidFill>
              </a:rPr>
              <a:t>MUSCLE CHANNELOPATHIES</a:t>
            </a:r>
          </a:p>
        </p:txBody>
      </p:sp>
      <p:sp>
        <p:nvSpPr>
          <p:cNvPr id="3" name="Content Placeholder 2"/>
          <p:cNvSpPr>
            <a:spLocks noGrp="1"/>
          </p:cNvSpPr>
          <p:nvPr>
            <p:ph idx="1"/>
          </p:nvPr>
        </p:nvSpPr>
        <p:spPr>
          <a:xfrm>
            <a:off x="5911733" y="1874884"/>
            <a:ext cx="5228705" cy="3956159"/>
          </a:xfrm>
        </p:spPr>
        <p:txBody>
          <a:bodyPr>
            <a:normAutofit fontScale="92500" lnSpcReduction="10000"/>
          </a:bodyPr>
          <a:lstStyle/>
          <a:p>
            <a:pPr marL="0" indent="0">
              <a:buNone/>
            </a:pPr>
            <a:r>
              <a:rPr lang="en-US" sz="2200" dirty="0"/>
              <a:t>Myotonia congenita</a:t>
            </a:r>
          </a:p>
          <a:p>
            <a:pPr marL="0" indent="0">
              <a:buNone/>
            </a:pPr>
            <a:r>
              <a:rPr lang="en-US" sz="2200" dirty="0" err="1"/>
              <a:t>Paramyotonia</a:t>
            </a:r>
            <a:r>
              <a:rPr lang="en-US" sz="2200" dirty="0"/>
              <a:t> congenita</a:t>
            </a:r>
          </a:p>
          <a:p>
            <a:pPr marL="0" indent="0">
              <a:buNone/>
            </a:pPr>
            <a:endParaRPr lang="en-US" sz="2200" dirty="0"/>
          </a:p>
          <a:p>
            <a:pPr marL="0" indent="0">
              <a:buNone/>
            </a:pPr>
            <a:r>
              <a:rPr lang="en-US" sz="2200" dirty="0"/>
              <a:t>Congenital </a:t>
            </a:r>
            <a:r>
              <a:rPr lang="en-US" sz="2200" dirty="0" err="1"/>
              <a:t>myasthenic</a:t>
            </a:r>
            <a:r>
              <a:rPr lang="en-US" sz="2200" dirty="0"/>
              <a:t> syndrome</a:t>
            </a:r>
          </a:p>
          <a:p>
            <a:pPr marL="0" indent="0">
              <a:buNone/>
            </a:pPr>
            <a:endParaRPr lang="en-US" sz="2200" dirty="0"/>
          </a:p>
          <a:p>
            <a:pPr marL="0" indent="0">
              <a:buNone/>
            </a:pPr>
            <a:r>
              <a:rPr lang="en-US" sz="2200" dirty="0"/>
              <a:t>RYR1 Myopathy </a:t>
            </a:r>
          </a:p>
          <a:p>
            <a:pPr marL="0" indent="0">
              <a:buNone/>
            </a:pPr>
            <a:r>
              <a:rPr lang="en-US" sz="2200" dirty="0"/>
              <a:t>(Central core disease / malignant hypothermia) </a:t>
            </a:r>
          </a:p>
          <a:p>
            <a:pPr marL="0" indent="0">
              <a:buNone/>
            </a:pPr>
            <a:endParaRPr lang="en-US" sz="2200" dirty="0"/>
          </a:p>
          <a:p>
            <a:pPr marL="0" indent="0">
              <a:buNone/>
            </a:pPr>
            <a:r>
              <a:rPr lang="en-US" sz="2200" dirty="0"/>
              <a:t>Hyperkalemic periodic paralysis</a:t>
            </a:r>
          </a:p>
          <a:p>
            <a:pPr marL="0" indent="0">
              <a:buNone/>
            </a:pPr>
            <a:r>
              <a:rPr lang="en-US" sz="2200" dirty="0"/>
              <a:t>Hypokalemic periodic paralysis</a:t>
            </a:r>
          </a:p>
          <a:p>
            <a:pPr marL="0" indent="0">
              <a:buNone/>
            </a:pPr>
            <a:endParaRPr lang="en-US" sz="2200" dirty="0"/>
          </a:p>
        </p:txBody>
      </p:sp>
    </p:spTree>
    <p:extLst>
      <p:ext uri="{BB962C8B-B14F-4D97-AF65-F5344CB8AC3E}">
        <p14:creationId xmlns:p14="http://schemas.microsoft.com/office/powerpoint/2010/main" val="168572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979" y="248738"/>
            <a:ext cx="10714042" cy="760105"/>
          </a:xfrm>
        </p:spPr>
        <p:txBody>
          <a:bodyPr>
            <a:normAutofit/>
          </a:bodyPr>
          <a:lstStyle/>
          <a:p>
            <a:pPr algn="ctr"/>
            <a:r>
              <a:rPr lang="en-US" b="1" dirty="0">
                <a:solidFill>
                  <a:schemeClr val="accent1"/>
                </a:solidFill>
              </a:rPr>
              <a:t>MUSCLE CHANNELOPATHIES</a:t>
            </a:r>
          </a:p>
        </p:txBody>
      </p:sp>
      <p:sp>
        <p:nvSpPr>
          <p:cNvPr id="3" name="Content Placeholder 2"/>
          <p:cNvSpPr>
            <a:spLocks noGrp="1"/>
          </p:cNvSpPr>
          <p:nvPr>
            <p:ph idx="1"/>
          </p:nvPr>
        </p:nvSpPr>
        <p:spPr>
          <a:xfrm>
            <a:off x="5911733" y="1874884"/>
            <a:ext cx="5228705" cy="3956159"/>
          </a:xfrm>
        </p:spPr>
        <p:txBody>
          <a:bodyPr>
            <a:normAutofit fontScale="92500" lnSpcReduction="10000"/>
          </a:bodyPr>
          <a:lstStyle/>
          <a:p>
            <a:pPr marL="0" indent="0">
              <a:buNone/>
            </a:pPr>
            <a:r>
              <a:rPr lang="en-US" sz="2200" dirty="0"/>
              <a:t>Myotonia congenita</a:t>
            </a:r>
          </a:p>
          <a:p>
            <a:pPr marL="0" indent="0">
              <a:buNone/>
            </a:pPr>
            <a:r>
              <a:rPr lang="en-US" sz="2200" dirty="0" err="1"/>
              <a:t>Paramyotonia</a:t>
            </a:r>
            <a:r>
              <a:rPr lang="en-US" sz="2200" dirty="0"/>
              <a:t> congenita</a:t>
            </a:r>
          </a:p>
          <a:p>
            <a:pPr marL="0" indent="0">
              <a:buNone/>
            </a:pPr>
            <a:endParaRPr lang="en-US" sz="2200" dirty="0"/>
          </a:p>
          <a:p>
            <a:pPr marL="0" indent="0">
              <a:buNone/>
            </a:pPr>
            <a:r>
              <a:rPr lang="en-US" sz="2200" dirty="0"/>
              <a:t>Congenital </a:t>
            </a:r>
            <a:r>
              <a:rPr lang="en-US" sz="2200" dirty="0" err="1"/>
              <a:t>myasthenic</a:t>
            </a:r>
            <a:r>
              <a:rPr lang="en-US" sz="2200" dirty="0"/>
              <a:t> syndrome</a:t>
            </a:r>
          </a:p>
          <a:p>
            <a:pPr marL="0" indent="0">
              <a:buNone/>
            </a:pPr>
            <a:endParaRPr lang="en-US" sz="2200" dirty="0"/>
          </a:p>
          <a:p>
            <a:pPr marL="0" indent="0">
              <a:buNone/>
            </a:pPr>
            <a:r>
              <a:rPr lang="en-US" sz="2200" dirty="0"/>
              <a:t>RYR1 Myopathy </a:t>
            </a:r>
          </a:p>
          <a:p>
            <a:pPr marL="0" indent="0">
              <a:buNone/>
            </a:pPr>
            <a:r>
              <a:rPr lang="en-US" sz="2200" dirty="0"/>
              <a:t>(Central core disease / malignant hypothermia) </a:t>
            </a:r>
          </a:p>
          <a:p>
            <a:pPr marL="0" indent="0">
              <a:buNone/>
            </a:pPr>
            <a:endParaRPr lang="en-US" sz="2200" dirty="0"/>
          </a:p>
          <a:p>
            <a:pPr marL="0" indent="0">
              <a:buNone/>
            </a:pPr>
            <a:r>
              <a:rPr lang="en-US" sz="2200" dirty="0"/>
              <a:t>Hyperkalemic periodic paralysis</a:t>
            </a:r>
          </a:p>
          <a:p>
            <a:pPr marL="0" indent="0">
              <a:buNone/>
            </a:pPr>
            <a:r>
              <a:rPr lang="en-US" sz="2200" dirty="0"/>
              <a:t>Hypokalemic periodic paralysis</a:t>
            </a:r>
          </a:p>
          <a:p>
            <a:pPr marL="0" indent="0">
              <a:buNone/>
            </a:pPr>
            <a:endParaRPr lang="en-US" sz="2200" dirty="0"/>
          </a:p>
        </p:txBody>
      </p:sp>
      <p:sp>
        <p:nvSpPr>
          <p:cNvPr id="6" name="Left Brace 5">
            <a:extLst>
              <a:ext uri="{FF2B5EF4-FFF2-40B4-BE49-F238E27FC236}">
                <a16:creationId xmlns:a16="http://schemas.microsoft.com/office/drawing/2014/main" id="{2C3FB90F-FD00-42E6-B62D-BB9EAAB79451}"/>
              </a:ext>
            </a:extLst>
          </p:cNvPr>
          <p:cNvSpPr/>
          <p:nvPr/>
        </p:nvSpPr>
        <p:spPr>
          <a:xfrm>
            <a:off x="4348939" y="1872301"/>
            <a:ext cx="448887" cy="6816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F3E97A85-7018-4553-9B75-871855FBE0D7}"/>
              </a:ext>
            </a:extLst>
          </p:cNvPr>
          <p:cNvSpPr/>
          <p:nvPr/>
        </p:nvSpPr>
        <p:spPr>
          <a:xfrm>
            <a:off x="5090157" y="1982949"/>
            <a:ext cx="498764" cy="35578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82F8D3BA-EF03-4792-BCF6-C61A941596C3}"/>
              </a:ext>
            </a:extLst>
          </p:cNvPr>
          <p:cNvSpPr/>
          <p:nvPr/>
        </p:nvSpPr>
        <p:spPr>
          <a:xfrm>
            <a:off x="4412672" y="4780691"/>
            <a:ext cx="448887" cy="7601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DA08D209-32D4-4871-BFAE-5D2B0AFCCCC8}"/>
              </a:ext>
            </a:extLst>
          </p:cNvPr>
          <p:cNvSpPr txBox="1"/>
          <p:nvPr/>
        </p:nvSpPr>
        <p:spPr>
          <a:xfrm>
            <a:off x="3161293" y="2031040"/>
            <a:ext cx="975908" cy="369332"/>
          </a:xfrm>
          <a:prstGeom prst="rect">
            <a:avLst/>
          </a:prstGeom>
          <a:noFill/>
        </p:spPr>
        <p:txBody>
          <a:bodyPr wrap="none" rtlCol="0">
            <a:spAutoFit/>
          </a:bodyPr>
          <a:lstStyle/>
          <a:p>
            <a:r>
              <a:rPr lang="en-US" dirty="0"/>
              <a:t>Stiffness</a:t>
            </a:r>
          </a:p>
        </p:txBody>
      </p:sp>
      <p:sp>
        <p:nvSpPr>
          <p:cNvPr id="10" name="TextBox 9">
            <a:extLst>
              <a:ext uri="{FF2B5EF4-FFF2-40B4-BE49-F238E27FC236}">
                <a16:creationId xmlns:a16="http://schemas.microsoft.com/office/drawing/2014/main" id="{DA275409-B61B-45E5-9BF8-B93ED603F715}"/>
              </a:ext>
            </a:extLst>
          </p:cNvPr>
          <p:cNvSpPr txBox="1"/>
          <p:nvPr/>
        </p:nvSpPr>
        <p:spPr>
          <a:xfrm>
            <a:off x="2639736" y="3584548"/>
            <a:ext cx="1128386" cy="369332"/>
          </a:xfrm>
          <a:prstGeom prst="rect">
            <a:avLst/>
          </a:prstGeom>
          <a:noFill/>
        </p:spPr>
        <p:txBody>
          <a:bodyPr wrap="none" rtlCol="0">
            <a:spAutoFit/>
          </a:bodyPr>
          <a:lstStyle/>
          <a:p>
            <a:r>
              <a:rPr lang="en-US" dirty="0"/>
              <a:t>Weakness</a:t>
            </a:r>
          </a:p>
        </p:txBody>
      </p:sp>
      <p:sp>
        <p:nvSpPr>
          <p:cNvPr id="11" name="TextBox 10">
            <a:extLst>
              <a:ext uri="{FF2B5EF4-FFF2-40B4-BE49-F238E27FC236}">
                <a16:creationId xmlns:a16="http://schemas.microsoft.com/office/drawing/2014/main" id="{39083428-55FB-4778-B9D8-2D78F71C0B0D}"/>
              </a:ext>
            </a:extLst>
          </p:cNvPr>
          <p:cNvSpPr txBox="1"/>
          <p:nvPr/>
        </p:nvSpPr>
        <p:spPr>
          <a:xfrm>
            <a:off x="3275809" y="4976077"/>
            <a:ext cx="982385" cy="369332"/>
          </a:xfrm>
          <a:prstGeom prst="rect">
            <a:avLst/>
          </a:prstGeom>
          <a:noFill/>
        </p:spPr>
        <p:txBody>
          <a:bodyPr wrap="none" rtlCol="0">
            <a:spAutoFit/>
          </a:bodyPr>
          <a:lstStyle/>
          <a:p>
            <a:r>
              <a:rPr lang="en-US" dirty="0"/>
              <a:t>Paralysis</a:t>
            </a:r>
          </a:p>
        </p:txBody>
      </p:sp>
    </p:spTree>
    <p:extLst>
      <p:ext uri="{BB962C8B-B14F-4D97-AF65-F5344CB8AC3E}">
        <p14:creationId xmlns:p14="http://schemas.microsoft.com/office/powerpoint/2010/main" val="93959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67712" y="306324"/>
            <a:ext cx="7729728" cy="973836"/>
          </a:xfrm>
        </p:spPr>
        <p:txBody>
          <a:bodyPr/>
          <a:lstStyle/>
          <a:p>
            <a:pPr algn="ctr"/>
            <a:r>
              <a:rPr lang="en-US" dirty="0">
                <a:solidFill>
                  <a:schemeClr val="accent1"/>
                </a:solidFill>
              </a:rPr>
              <a:t>Muscle involvement</a:t>
            </a:r>
          </a:p>
        </p:txBody>
      </p:sp>
      <p:pic>
        <p:nvPicPr>
          <p:cNvPr id="3" name="Picture 2" descr="A close up of a map&#10;&#10;Description automatically generated">
            <a:extLst>
              <a:ext uri="{FF2B5EF4-FFF2-40B4-BE49-F238E27FC236}">
                <a16:creationId xmlns:a16="http://schemas.microsoft.com/office/drawing/2014/main" id="{C0591AD6-51A5-4BBD-A807-E898A54B741D}"/>
              </a:ext>
            </a:extLst>
          </p:cNvPr>
          <p:cNvPicPr>
            <a:picLocks noChangeAspect="1"/>
          </p:cNvPicPr>
          <p:nvPr/>
        </p:nvPicPr>
        <p:blipFill>
          <a:blip r:embed="rId3"/>
          <a:stretch>
            <a:fillRect/>
          </a:stretch>
        </p:blipFill>
        <p:spPr>
          <a:xfrm>
            <a:off x="988075" y="2172820"/>
            <a:ext cx="10419127" cy="2988844"/>
          </a:xfrm>
          <a:prstGeom prst="rect">
            <a:avLst/>
          </a:prstGeom>
        </p:spPr>
      </p:pic>
    </p:spTree>
    <p:extLst>
      <p:ext uri="{BB962C8B-B14F-4D97-AF65-F5344CB8AC3E}">
        <p14:creationId xmlns:p14="http://schemas.microsoft.com/office/powerpoint/2010/main" val="194327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67712" y="306324"/>
            <a:ext cx="7729728" cy="973836"/>
          </a:xfrm>
        </p:spPr>
        <p:txBody>
          <a:bodyPr/>
          <a:lstStyle/>
          <a:p>
            <a:pPr algn="ctr"/>
            <a:r>
              <a:rPr lang="en-US" dirty="0">
                <a:solidFill>
                  <a:schemeClr val="accent1"/>
                </a:solidFill>
              </a:rPr>
              <a:t>Muscle involvement</a:t>
            </a:r>
          </a:p>
        </p:txBody>
      </p:sp>
      <p:pic>
        <p:nvPicPr>
          <p:cNvPr id="7" name="Picture 6"/>
          <p:cNvPicPr>
            <a:picLocks noChangeAspect="1"/>
          </p:cNvPicPr>
          <p:nvPr/>
        </p:nvPicPr>
        <p:blipFill>
          <a:blip r:embed="rId3"/>
          <a:stretch>
            <a:fillRect/>
          </a:stretch>
        </p:blipFill>
        <p:spPr>
          <a:xfrm>
            <a:off x="1677543" y="1696486"/>
            <a:ext cx="8836914" cy="4108093"/>
          </a:xfrm>
          <a:prstGeom prst="rect">
            <a:avLst/>
          </a:prstGeom>
        </p:spPr>
      </p:pic>
    </p:spTree>
    <p:extLst>
      <p:ext uri="{BB962C8B-B14F-4D97-AF65-F5344CB8AC3E}">
        <p14:creationId xmlns:p14="http://schemas.microsoft.com/office/powerpoint/2010/main" val="2494745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Case 1</a:t>
            </a:r>
          </a:p>
        </p:txBody>
      </p:sp>
      <p:sp>
        <p:nvSpPr>
          <p:cNvPr id="5" name="Content Placeholder 2"/>
          <p:cNvSpPr>
            <a:spLocks noGrp="1"/>
          </p:cNvSpPr>
          <p:nvPr>
            <p:ph idx="1"/>
          </p:nvPr>
        </p:nvSpPr>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200" u="sng" dirty="0"/>
              <a:t>CC: </a:t>
            </a:r>
            <a:r>
              <a:rPr lang="en-US" sz="2200" dirty="0"/>
              <a:t>10 y/o boy presenting with muscle stiffness on initiation of movement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p>
          <a:p>
            <a:pPr marL="0" marR="0" lvl="0" indent="0" defTabSz="914400" eaLnBrk="1" fontAlgn="auto" latinLnBrk="0" hangingPunct="1">
              <a:lnSpc>
                <a:spcPct val="100000"/>
              </a:lnSpc>
              <a:spcBef>
                <a:spcPts val="0"/>
              </a:spcBef>
              <a:spcAft>
                <a:spcPts val="0"/>
              </a:spcAft>
              <a:buClrTx/>
              <a:buSzTx/>
              <a:buFontTx/>
              <a:buNone/>
              <a:tabLst/>
              <a:defRPr/>
            </a:pPr>
            <a:r>
              <a:rPr lang="en-US" sz="2200" u="sng" dirty="0"/>
              <a:t>HPI:</a:t>
            </a:r>
            <a:r>
              <a:rPr lang="en-US" sz="2200" dirty="0"/>
              <a:t>  Examples include feeling like his feet are stuck to the ground when he tries to run on the soccer field. No eye, swallowing, or breathing involvement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p>
          <a:p>
            <a:pPr marL="0" marR="0" lvl="0" indent="0" defTabSz="914400" eaLnBrk="1" fontAlgn="auto" latinLnBrk="0" hangingPunct="1">
              <a:lnSpc>
                <a:spcPct val="100000"/>
              </a:lnSpc>
              <a:spcBef>
                <a:spcPts val="0"/>
              </a:spcBef>
              <a:spcAft>
                <a:spcPts val="0"/>
              </a:spcAft>
              <a:buClrTx/>
              <a:buSzTx/>
              <a:buFontTx/>
              <a:buNone/>
              <a:tabLst/>
              <a:defRPr/>
            </a:pPr>
            <a:r>
              <a:rPr lang="en-US" sz="2200" dirty="0"/>
              <a:t>Normal development</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p>
          <a:p>
            <a:pPr marL="0" marR="0" lvl="0" indent="0" defTabSz="914400" eaLnBrk="1" fontAlgn="auto" latinLnBrk="0" hangingPunct="1">
              <a:lnSpc>
                <a:spcPct val="100000"/>
              </a:lnSpc>
              <a:spcBef>
                <a:spcPts val="0"/>
              </a:spcBef>
              <a:spcAft>
                <a:spcPts val="0"/>
              </a:spcAft>
              <a:buClrTx/>
              <a:buSzTx/>
              <a:buFontTx/>
              <a:buNone/>
              <a:tabLst/>
              <a:defRPr/>
            </a:pPr>
            <a:r>
              <a:rPr lang="en-US" sz="2200" u="sng" dirty="0"/>
              <a:t>Exam: </a:t>
            </a:r>
            <a:r>
              <a:rPr lang="en-US" sz="2200" dirty="0"/>
              <a:t>Normal strength but warm up phenomenon present. Sustained contraction of triceps with percussion.</a:t>
            </a:r>
            <a:endParaRPr lang="en-US" sz="2200" u="sng" dirty="0"/>
          </a:p>
          <a:p>
            <a:pPr marL="0" marR="0" lvl="0" indent="0" defTabSz="914400" eaLnBrk="1" fontAlgn="auto" latinLnBrk="0" hangingPunct="1">
              <a:lnSpc>
                <a:spcPct val="100000"/>
              </a:lnSpc>
              <a:spcBef>
                <a:spcPts val="0"/>
              </a:spcBef>
              <a:spcAft>
                <a:spcPts val="0"/>
              </a:spcAft>
              <a:buClrTx/>
              <a:buSzTx/>
              <a:buFontTx/>
              <a:buNone/>
              <a:tabLst/>
              <a:defRPr/>
            </a:pPr>
            <a:endParaRPr lang="en-US" sz="2200" u="sng" dirty="0"/>
          </a:p>
          <a:p>
            <a:pPr marL="0" marR="0" lvl="0" indent="0" defTabSz="914400" eaLnBrk="1" fontAlgn="auto" latinLnBrk="0" hangingPunct="1">
              <a:lnSpc>
                <a:spcPct val="100000"/>
              </a:lnSpc>
              <a:spcBef>
                <a:spcPts val="0"/>
              </a:spcBef>
              <a:spcAft>
                <a:spcPts val="0"/>
              </a:spcAft>
              <a:buClrTx/>
              <a:buSzTx/>
              <a:buFontTx/>
              <a:buNone/>
              <a:tabLst/>
              <a:defRPr/>
            </a:pPr>
            <a:r>
              <a:rPr lang="en-US" sz="2200" u="sng" dirty="0"/>
              <a:t>Workup</a:t>
            </a:r>
            <a:r>
              <a:rPr lang="en-US" sz="2200" dirty="0"/>
              <a:t>: MRI brain normal</a:t>
            </a:r>
          </a:p>
          <a:p>
            <a:pPr marL="0" marR="0" lvl="0" indent="0" defTabSz="914400" eaLnBrk="1" fontAlgn="auto" latinLnBrk="0" hangingPunct="1">
              <a:lnSpc>
                <a:spcPct val="100000"/>
              </a:lnSpc>
              <a:spcBef>
                <a:spcPts val="0"/>
              </a:spcBef>
              <a:spcAft>
                <a:spcPts val="0"/>
              </a:spcAft>
              <a:buClrTx/>
              <a:buSzTx/>
              <a:buFontTx/>
              <a:buNone/>
              <a:tabLst/>
              <a:defRPr/>
            </a:pPr>
            <a:r>
              <a:rPr lang="en-US" sz="2200" dirty="0"/>
              <a:t>	</a:t>
            </a:r>
          </a:p>
        </p:txBody>
      </p:sp>
    </p:spTree>
    <p:extLst>
      <p:ext uri="{BB962C8B-B14F-4D97-AF65-F5344CB8AC3E}">
        <p14:creationId xmlns:p14="http://schemas.microsoft.com/office/powerpoint/2010/main" val="158968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1"/>
                </a:solidFill>
              </a:rPr>
              <a:t>DEFINITION</a:t>
            </a:r>
          </a:p>
        </p:txBody>
      </p:sp>
      <p:sp>
        <p:nvSpPr>
          <p:cNvPr id="3" name="Content Placeholder 2"/>
          <p:cNvSpPr>
            <a:spLocks noGrp="1"/>
          </p:cNvSpPr>
          <p:nvPr>
            <p:ph idx="1"/>
          </p:nvPr>
        </p:nvSpPr>
        <p:spPr>
          <a:xfrm>
            <a:off x="706583" y="1825625"/>
            <a:ext cx="10823170" cy="4351338"/>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200" dirty="0"/>
              <a:t>Heterogeneous group of disorders that result from the dysfunction of ion channels located in the membranes of all cells and many cellular organelles.</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p>
          <a:p>
            <a:pPr>
              <a:lnSpc>
                <a:spcPct val="100000"/>
              </a:lnSpc>
              <a:spcBef>
                <a:spcPts val="0"/>
              </a:spcBef>
              <a:defRPr/>
            </a:pPr>
            <a:r>
              <a:rPr lang="en-US" sz="2200" dirty="0"/>
              <a:t>Location/distribution: May effect nearly any organ system</a:t>
            </a:r>
          </a:p>
          <a:p>
            <a:pPr>
              <a:lnSpc>
                <a:spcPct val="100000"/>
              </a:lnSpc>
              <a:spcBef>
                <a:spcPts val="0"/>
              </a:spcBef>
              <a:defRPr/>
            </a:pPr>
            <a:endParaRPr lang="en-US" sz="2200" dirty="0"/>
          </a:p>
          <a:p>
            <a:pPr>
              <a:lnSpc>
                <a:spcPct val="100000"/>
              </a:lnSpc>
              <a:spcBef>
                <a:spcPts val="0"/>
              </a:spcBef>
              <a:defRPr/>
            </a:pPr>
            <a:r>
              <a:rPr lang="en-US" sz="2200" dirty="0" err="1"/>
              <a:t>Sxs</a:t>
            </a:r>
            <a:r>
              <a:rPr lang="en-US" sz="2200" dirty="0"/>
              <a:t>: May result in: seizures, movement disorders (ataxia, dyskinesias), paralysis, migraines, myotonia, neuropathies, myasthenic syndromes, pain or painlessness</a:t>
            </a:r>
          </a:p>
          <a:p>
            <a:pPr>
              <a:lnSpc>
                <a:spcPct val="100000"/>
              </a:lnSpc>
              <a:spcBef>
                <a:spcPts val="0"/>
              </a:spcBef>
              <a:defRPr/>
            </a:pPr>
            <a:endParaRPr lang="en-US" sz="2200" dirty="0"/>
          </a:p>
          <a:p>
            <a:pPr>
              <a:lnSpc>
                <a:spcPct val="100000"/>
              </a:lnSpc>
              <a:spcBef>
                <a:spcPts val="0"/>
              </a:spcBef>
              <a:defRPr/>
            </a:pPr>
            <a:r>
              <a:rPr lang="en-US" sz="2200" dirty="0"/>
              <a:t>Etiology: May be genetic (covered here) OR acquired (i.e., autoimmune)</a:t>
            </a:r>
          </a:p>
          <a:p>
            <a:pPr>
              <a:lnSpc>
                <a:spcPct val="100000"/>
              </a:lnSpc>
              <a:spcBef>
                <a:spcPts val="0"/>
              </a:spcBef>
              <a:defRPr/>
            </a:pPr>
            <a:endParaRPr lang="en-US" sz="2200" dirty="0"/>
          </a:p>
          <a:p>
            <a:pPr>
              <a:lnSpc>
                <a:spcPct val="100000"/>
              </a:lnSpc>
              <a:spcBef>
                <a:spcPts val="0"/>
              </a:spcBef>
              <a:defRPr/>
            </a:pPr>
            <a:r>
              <a:rPr lang="en-US" sz="2200" dirty="0"/>
              <a:t>Nomenclature: channelopathies vs </a:t>
            </a:r>
            <a:r>
              <a:rPr lang="en-US" sz="2200" dirty="0" err="1"/>
              <a:t>synaptopathies</a:t>
            </a:r>
            <a:r>
              <a:rPr lang="en-US" sz="2200" dirty="0"/>
              <a:t> vs </a:t>
            </a:r>
            <a:r>
              <a:rPr lang="en-US" sz="2200" dirty="0" err="1"/>
              <a:t>transportopathies</a:t>
            </a:r>
            <a:endParaRPr lang="en-US" sz="2200" dirty="0"/>
          </a:p>
          <a:p>
            <a:pPr>
              <a:lnSpc>
                <a:spcPct val="100000"/>
              </a:lnSpc>
              <a:spcBef>
                <a:spcPts val="0"/>
              </a:spcBef>
              <a:defRPr/>
            </a:pPr>
            <a:endParaRPr lang="en-US" sz="2200" dirty="0"/>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p>
        </p:txBody>
      </p:sp>
    </p:spTree>
    <p:extLst>
      <p:ext uri="{BB962C8B-B14F-4D97-AF65-F5344CB8AC3E}">
        <p14:creationId xmlns:p14="http://schemas.microsoft.com/office/powerpoint/2010/main" val="575943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Case 1</a:t>
            </a:r>
          </a:p>
        </p:txBody>
      </p:sp>
      <p:sp>
        <p:nvSpPr>
          <p:cNvPr id="7" name="Rectangle 6">
            <a:extLst>
              <a:ext uri="{FF2B5EF4-FFF2-40B4-BE49-F238E27FC236}">
                <a16:creationId xmlns:a16="http://schemas.microsoft.com/office/drawing/2014/main" id="{BD590DCD-56DB-46C7-8AE1-E17033E07F61}"/>
              </a:ext>
            </a:extLst>
          </p:cNvPr>
          <p:cNvSpPr/>
          <p:nvPr/>
        </p:nvSpPr>
        <p:spPr>
          <a:xfrm>
            <a:off x="3615288" y="3244334"/>
            <a:ext cx="4961423" cy="369332"/>
          </a:xfrm>
          <a:prstGeom prst="rect">
            <a:avLst/>
          </a:prstGeom>
        </p:spPr>
        <p:txBody>
          <a:bodyPr wrap="none">
            <a:spAutoFit/>
          </a:bodyPr>
          <a:lstStyle/>
          <a:p>
            <a:r>
              <a:rPr lang="en-US" dirty="0"/>
              <a:t>https://www.youtube.com/watch?v=AnVv0RkiG4U</a:t>
            </a:r>
          </a:p>
        </p:txBody>
      </p:sp>
      <p:pic>
        <p:nvPicPr>
          <p:cNvPr id="8" name="Online Media 7" title="Best of FAINTING GOATS">
            <a:hlinkClick r:id="" action="ppaction://media"/>
            <a:extLst>
              <a:ext uri="{FF2B5EF4-FFF2-40B4-BE49-F238E27FC236}">
                <a16:creationId xmlns:a16="http://schemas.microsoft.com/office/drawing/2014/main" id="{2E6FC666-8C18-482D-998E-0E5FDBB40476}"/>
              </a:ext>
            </a:extLst>
          </p:cNvPr>
          <p:cNvPicPr>
            <a:picLocks noRot="1" noChangeAspect="1"/>
          </p:cNvPicPr>
          <p:nvPr>
            <a:videoFile r:link="rId1"/>
          </p:nvPr>
        </p:nvPicPr>
        <p:blipFill>
          <a:blip r:embed="rId4"/>
          <a:stretch>
            <a:fillRect/>
          </a:stretch>
        </p:blipFill>
        <p:spPr>
          <a:xfrm>
            <a:off x="2050473" y="816726"/>
            <a:ext cx="9587345" cy="5392882"/>
          </a:xfrm>
          <a:prstGeom prst="rect">
            <a:avLst/>
          </a:prstGeom>
        </p:spPr>
      </p:pic>
    </p:spTree>
    <p:extLst>
      <p:ext uri="{BB962C8B-B14F-4D97-AF65-F5344CB8AC3E}">
        <p14:creationId xmlns:p14="http://schemas.microsoft.com/office/powerpoint/2010/main" val="241410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31136" y="422365"/>
            <a:ext cx="7729728" cy="840959"/>
          </a:xfrm>
        </p:spPr>
        <p:txBody>
          <a:bodyPr/>
          <a:lstStyle/>
          <a:p>
            <a:pPr algn="ctr"/>
            <a:r>
              <a:rPr lang="en-US" dirty="0">
                <a:solidFill>
                  <a:schemeClr val="accent1"/>
                </a:solidFill>
              </a:rPr>
              <a:t>Myotonia Congenita</a:t>
            </a:r>
          </a:p>
        </p:txBody>
      </p:sp>
      <p:sp>
        <p:nvSpPr>
          <p:cNvPr id="4" name="Content Placeholder 5"/>
          <p:cNvSpPr>
            <a:spLocks noGrp="1"/>
          </p:cNvSpPr>
          <p:nvPr>
            <p:ph idx="1"/>
          </p:nvPr>
        </p:nvSpPr>
        <p:spPr>
          <a:xfrm>
            <a:off x="1180618" y="1850966"/>
            <a:ext cx="10428790" cy="4654006"/>
          </a:xfrm>
        </p:spPr>
        <p:txBody>
          <a:bodyPr numCol="2">
            <a:noAutofit/>
          </a:bodyPr>
          <a:lstStyle/>
          <a:p>
            <a:pPr marL="0" indent="0">
              <a:buNone/>
            </a:pPr>
            <a:r>
              <a:rPr lang="en-US" sz="2200" u="sng" dirty="0"/>
              <a:t>Epidemiology:</a:t>
            </a:r>
          </a:p>
          <a:p>
            <a:r>
              <a:rPr lang="en-US" sz="2200" dirty="0"/>
              <a:t>Estimated worldwide prevalence:                0.2-7.3 per 100,000</a:t>
            </a:r>
          </a:p>
          <a:p>
            <a:r>
              <a:rPr lang="en-US" sz="2200" dirty="0"/>
              <a:t>Symptoms typically present in childhood</a:t>
            </a:r>
          </a:p>
          <a:p>
            <a:r>
              <a:rPr lang="en-US" sz="2200" dirty="0"/>
              <a:t>Men &gt; women</a:t>
            </a:r>
          </a:p>
          <a:p>
            <a:pPr marL="0" indent="0">
              <a:buNone/>
            </a:pPr>
            <a:endParaRPr lang="en-US" sz="2200" u="sng" dirty="0"/>
          </a:p>
          <a:p>
            <a:pPr marL="0" indent="0">
              <a:buNone/>
            </a:pPr>
            <a:r>
              <a:rPr lang="en-US" sz="2200" u="sng" dirty="0"/>
              <a:t>Subtypes:</a:t>
            </a:r>
          </a:p>
          <a:p>
            <a:r>
              <a:rPr lang="en-US" sz="2200" dirty="0"/>
              <a:t>Thomsen: autosomal dominant</a:t>
            </a:r>
          </a:p>
          <a:p>
            <a:r>
              <a:rPr lang="en-US" sz="2200" dirty="0"/>
              <a:t>Becker: autosomal recessive (more severe)</a:t>
            </a:r>
          </a:p>
          <a:p>
            <a:endParaRPr lang="en-US" sz="2200" dirty="0"/>
          </a:p>
          <a:p>
            <a:pPr marL="0" indent="0">
              <a:buNone/>
            </a:pPr>
            <a:endParaRPr lang="en-US" sz="2200" u="sng" dirty="0"/>
          </a:p>
          <a:p>
            <a:pPr marL="0" indent="0">
              <a:buNone/>
            </a:pPr>
            <a:r>
              <a:rPr lang="en-US" sz="2200" u="sng" dirty="0"/>
              <a:t>Clinical presentation:</a:t>
            </a:r>
          </a:p>
          <a:p>
            <a:r>
              <a:rPr lang="en-US" sz="2200" b="1" dirty="0"/>
              <a:t>Stiffness with initiation of movement</a:t>
            </a:r>
          </a:p>
          <a:p>
            <a:r>
              <a:rPr lang="en-US" sz="2200" b="1" dirty="0"/>
              <a:t>Warm-up phenomenon</a:t>
            </a:r>
          </a:p>
          <a:p>
            <a:r>
              <a:rPr lang="en-US" sz="2200" dirty="0"/>
              <a:t>Generalized muscle hypertrophy</a:t>
            </a:r>
          </a:p>
          <a:p>
            <a:r>
              <a:rPr lang="en-US" sz="2200" b="1" dirty="0"/>
              <a:t>Worse in cold </a:t>
            </a:r>
            <a:r>
              <a:rPr lang="en-US" sz="2200" dirty="0"/>
              <a:t>environments</a:t>
            </a:r>
          </a:p>
          <a:p>
            <a:pPr marL="0" indent="0">
              <a:buNone/>
            </a:pPr>
            <a:endParaRPr lang="en-US" sz="2200" u="sng" dirty="0"/>
          </a:p>
        </p:txBody>
      </p:sp>
    </p:spTree>
    <p:extLst>
      <p:ext uri="{BB962C8B-B14F-4D97-AF65-F5344CB8AC3E}">
        <p14:creationId xmlns:p14="http://schemas.microsoft.com/office/powerpoint/2010/main" val="1526223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31136" y="422365"/>
            <a:ext cx="7729728" cy="840959"/>
          </a:xfrm>
        </p:spPr>
        <p:txBody>
          <a:bodyPr/>
          <a:lstStyle/>
          <a:p>
            <a:pPr algn="ctr"/>
            <a:r>
              <a:rPr lang="en-US" dirty="0">
                <a:solidFill>
                  <a:schemeClr val="accent1"/>
                </a:solidFill>
              </a:rPr>
              <a:t>Non-Dystrophic Myotonias</a:t>
            </a:r>
          </a:p>
        </p:txBody>
      </p:sp>
      <p:sp>
        <p:nvSpPr>
          <p:cNvPr id="4" name="Content Placeholder 5"/>
          <p:cNvSpPr>
            <a:spLocks noGrp="1"/>
          </p:cNvSpPr>
          <p:nvPr>
            <p:ph idx="1"/>
          </p:nvPr>
        </p:nvSpPr>
        <p:spPr>
          <a:xfrm>
            <a:off x="1180618" y="1850966"/>
            <a:ext cx="10428790" cy="4654006"/>
          </a:xfrm>
        </p:spPr>
        <p:txBody>
          <a:bodyPr numCol="1">
            <a:noAutofit/>
          </a:bodyPr>
          <a:lstStyle/>
          <a:p>
            <a:pPr marL="0" indent="0">
              <a:buNone/>
            </a:pPr>
            <a:r>
              <a:rPr lang="en-US" dirty="0"/>
              <a:t>Non-dystrophic myotonias include: </a:t>
            </a:r>
          </a:p>
          <a:p>
            <a:pPr marL="514350" indent="-514350">
              <a:buFont typeface="+mj-lt"/>
              <a:buAutoNum type="arabicPeriod"/>
            </a:pPr>
            <a:r>
              <a:rPr lang="en-US" dirty="0"/>
              <a:t>Myotonia congenita (AD or AR)</a:t>
            </a:r>
          </a:p>
          <a:p>
            <a:pPr marL="514350" indent="-514350">
              <a:buFont typeface="+mj-lt"/>
              <a:buAutoNum type="arabicPeriod"/>
            </a:pPr>
            <a:r>
              <a:rPr lang="en-US" dirty="0" err="1"/>
              <a:t>Paramyotonia</a:t>
            </a:r>
            <a:r>
              <a:rPr lang="en-US" dirty="0"/>
              <a:t> congenita (AD) </a:t>
            </a:r>
          </a:p>
          <a:p>
            <a:pPr lvl="1"/>
            <a:r>
              <a:rPr lang="en-US" dirty="0"/>
              <a:t>Worsens with sustained exercise </a:t>
            </a:r>
            <a:r>
              <a:rPr lang="en-US" dirty="0">
                <a:sym typeface="Wingdings" panose="05000000000000000000" pitchFamily="2" charset="2"/>
              </a:rPr>
              <a:t> ‘</a:t>
            </a:r>
            <a:r>
              <a:rPr lang="en-US" dirty="0"/>
              <a:t>paradoxical’ myotonia </a:t>
            </a:r>
            <a:r>
              <a:rPr lang="en-US" dirty="0">
                <a:sym typeface="Wingdings" panose="05000000000000000000" pitchFamily="2" charset="2"/>
              </a:rPr>
              <a:t> </a:t>
            </a:r>
            <a:r>
              <a:rPr lang="en-US" dirty="0" err="1"/>
              <a:t>paramyotonia</a:t>
            </a:r>
            <a:endParaRPr lang="en-US" dirty="0"/>
          </a:p>
          <a:p>
            <a:pPr marL="514350" indent="-514350">
              <a:buFont typeface="+mj-lt"/>
              <a:buAutoNum type="arabicPeriod"/>
            </a:pPr>
            <a:r>
              <a:rPr lang="en-US" dirty="0"/>
              <a:t>Sodium channel myotonias (AD)</a:t>
            </a:r>
          </a:p>
          <a:p>
            <a:pPr marL="0" indent="0">
              <a:buNone/>
            </a:pPr>
            <a:endParaRPr lang="en-US" sz="2200" u="sng" dirty="0"/>
          </a:p>
          <a:p>
            <a:r>
              <a:rPr lang="en-US" dirty="0"/>
              <a:t>Typically present in the first two decades of life with muscle stiffness in the absence of severe fixed weakness or muscle wasting  (contrasted with muscular dystrophies)</a:t>
            </a:r>
          </a:p>
          <a:p>
            <a:r>
              <a:rPr lang="en-US" dirty="0"/>
              <a:t>No multisystem involvement</a:t>
            </a:r>
          </a:p>
        </p:txBody>
      </p:sp>
    </p:spTree>
    <p:extLst>
      <p:ext uri="{BB962C8B-B14F-4D97-AF65-F5344CB8AC3E}">
        <p14:creationId xmlns:p14="http://schemas.microsoft.com/office/powerpoint/2010/main" val="2988102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231135" y="425435"/>
            <a:ext cx="7729728" cy="817809"/>
          </a:xfrm>
        </p:spPr>
        <p:txBody>
          <a:bodyPr/>
          <a:lstStyle/>
          <a:p>
            <a:pPr algn="ctr"/>
            <a:r>
              <a:rPr lang="en-US" dirty="0">
                <a:solidFill>
                  <a:schemeClr val="accent1"/>
                </a:solidFill>
              </a:rPr>
              <a:t>Myotonia Congenita</a:t>
            </a:r>
          </a:p>
        </p:txBody>
      </p:sp>
      <p:sp>
        <p:nvSpPr>
          <p:cNvPr id="5" name="Content Placeholder 2"/>
          <p:cNvSpPr>
            <a:spLocks noGrp="1"/>
          </p:cNvSpPr>
          <p:nvPr>
            <p:ph idx="1"/>
          </p:nvPr>
        </p:nvSpPr>
        <p:spPr>
          <a:xfrm>
            <a:off x="638536" y="1677345"/>
            <a:ext cx="10914927" cy="4889710"/>
          </a:xfrm>
        </p:spPr>
        <p:txBody>
          <a:bodyPr numCol="2">
            <a:noAutofit/>
          </a:bodyPr>
          <a:lstStyle/>
          <a:p>
            <a:pPr marL="0" indent="0">
              <a:buNone/>
            </a:pPr>
            <a:r>
              <a:rPr lang="en-US" sz="2200" u="sng" dirty="0"/>
              <a:t>Pathophysiology:</a:t>
            </a:r>
            <a:r>
              <a:rPr lang="en-US" sz="2200" dirty="0"/>
              <a:t> </a:t>
            </a:r>
          </a:p>
          <a:p>
            <a:pPr marL="0" indent="0">
              <a:buNone/>
            </a:pPr>
            <a:r>
              <a:rPr lang="en-US" sz="2200" dirty="0"/>
              <a:t>Impaired relaxation of skeletal muscle after sudden voluntary contraction</a:t>
            </a:r>
          </a:p>
          <a:p>
            <a:pPr marL="0" indent="0">
              <a:buNone/>
            </a:pPr>
            <a:endParaRPr lang="en-US" sz="2200" u="sng" dirty="0"/>
          </a:p>
          <a:p>
            <a:pPr marL="0" indent="0">
              <a:buNone/>
            </a:pPr>
            <a:r>
              <a:rPr lang="en-US" sz="2200" u="sng" dirty="0"/>
              <a:t>Presentation (in children):</a:t>
            </a:r>
          </a:p>
          <a:p>
            <a:r>
              <a:rPr lang="en-US" sz="2200" dirty="0"/>
              <a:t>Muscle stiffness /cramps</a:t>
            </a:r>
          </a:p>
          <a:p>
            <a:r>
              <a:rPr lang="en-US" sz="2200" dirty="0"/>
              <a:t>May have funny gait, frequent falls, and below average running compared to peers</a:t>
            </a:r>
          </a:p>
          <a:p>
            <a:r>
              <a:rPr lang="en-US" sz="2200" dirty="0"/>
              <a:t>Can also have ankle contractures</a:t>
            </a:r>
          </a:p>
          <a:p>
            <a:r>
              <a:rPr lang="en-US" sz="2200" dirty="0"/>
              <a:t>Rarely scoliosis</a:t>
            </a:r>
          </a:p>
          <a:p>
            <a:r>
              <a:rPr lang="en-US" sz="2200" dirty="0"/>
              <a:t>Episodic neonatal laryngospasm</a:t>
            </a:r>
          </a:p>
          <a:p>
            <a:pPr marL="0" indent="0">
              <a:buNone/>
            </a:pPr>
            <a:endParaRPr lang="en-US" sz="2200" u="sng" dirty="0"/>
          </a:p>
          <a:p>
            <a:pPr marL="0" indent="0">
              <a:buNone/>
            </a:pPr>
            <a:endParaRPr lang="en-US" sz="2200" u="sng" dirty="0"/>
          </a:p>
          <a:p>
            <a:pPr marL="0" indent="0">
              <a:buNone/>
            </a:pPr>
            <a:r>
              <a:rPr lang="en-US" sz="2200" u="sng" dirty="0"/>
              <a:t>Mechanisms/Channel:</a:t>
            </a:r>
          </a:p>
          <a:p>
            <a:pPr lvl="1"/>
            <a:r>
              <a:rPr lang="en-US" sz="2200" dirty="0">
                <a:solidFill>
                  <a:srgbClr val="FF0000"/>
                </a:solidFill>
              </a:rPr>
              <a:t>CLCN1 (Chloride)</a:t>
            </a:r>
          </a:p>
          <a:p>
            <a:pPr marL="0" indent="0">
              <a:buNone/>
            </a:pPr>
            <a:r>
              <a:rPr lang="en-US" sz="2200" u="sng" dirty="0"/>
              <a:t>Treatment: </a:t>
            </a:r>
          </a:p>
          <a:p>
            <a:pPr lvl="1"/>
            <a:r>
              <a:rPr lang="en-US" sz="2200" dirty="0"/>
              <a:t>Avoidance of cold temperatures</a:t>
            </a:r>
          </a:p>
          <a:p>
            <a:pPr lvl="1"/>
            <a:r>
              <a:rPr lang="en-US" sz="2200" b="1" dirty="0"/>
              <a:t>Acetazolamide</a:t>
            </a:r>
          </a:p>
          <a:p>
            <a:pPr lvl="1"/>
            <a:r>
              <a:rPr lang="en-US" sz="2200" dirty="0"/>
              <a:t>Sodium channel blockers </a:t>
            </a:r>
            <a:r>
              <a:rPr lang="mr-IN" sz="2200" dirty="0"/>
              <a:t>–</a:t>
            </a:r>
            <a:r>
              <a:rPr lang="en-US" sz="2200" dirty="0"/>
              <a:t> </a:t>
            </a:r>
            <a:r>
              <a:rPr lang="en-US" sz="2200" dirty="0" err="1"/>
              <a:t>tocainimide</a:t>
            </a:r>
            <a:r>
              <a:rPr lang="en-US" sz="2200" dirty="0"/>
              <a:t> or </a:t>
            </a:r>
            <a:r>
              <a:rPr lang="en-US" sz="2200" dirty="0" err="1">
                <a:solidFill>
                  <a:srgbClr val="FF0000"/>
                </a:solidFill>
              </a:rPr>
              <a:t>mexitetine</a:t>
            </a:r>
            <a:endParaRPr lang="en-US" sz="2200" dirty="0">
              <a:solidFill>
                <a:srgbClr val="FF0000"/>
              </a:solidFill>
            </a:endParaRPr>
          </a:p>
          <a:p>
            <a:pPr lvl="1"/>
            <a:r>
              <a:rPr lang="en-US" sz="2200" dirty="0"/>
              <a:t>Carbamazepine</a:t>
            </a:r>
          </a:p>
          <a:p>
            <a:pPr lvl="1"/>
            <a:endParaRPr lang="en-US" sz="2200" dirty="0"/>
          </a:p>
          <a:p>
            <a:pPr lvl="1"/>
            <a:endParaRPr lang="en-US" sz="800" dirty="0"/>
          </a:p>
          <a:p>
            <a:pPr marL="0" indent="0">
              <a:buNone/>
            </a:pPr>
            <a:r>
              <a:rPr lang="en-US" sz="2200" u="sng" dirty="0"/>
              <a:t>Prognosis:</a:t>
            </a:r>
          </a:p>
          <a:p>
            <a:pPr lvl="1"/>
            <a:r>
              <a:rPr lang="en-US" sz="2200" dirty="0"/>
              <a:t>Symptoms tend to improve with age</a:t>
            </a:r>
          </a:p>
          <a:p>
            <a:pPr lvl="1"/>
            <a:r>
              <a:rPr lang="en-US" sz="2200" dirty="0"/>
              <a:t>No change in life expectancy</a:t>
            </a:r>
          </a:p>
          <a:p>
            <a:pPr lvl="1"/>
            <a:endParaRPr lang="en-US" sz="2200" dirty="0"/>
          </a:p>
        </p:txBody>
      </p:sp>
    </p:spTree>
    <p:extLst>
      <p:ext uri="{BB962C8B-B14F-4D97-AF65-F5344CB8AC3E}">
        <p14:creationId xmlns:p14="http://schemas.microsoft.com/office/powerpoint/2010/main" val="1971641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solidFill>
                  <a:schemeClr val="accent1"/>
                </a:solidFill>
              </a:rPr>
              <a:t>CLCN1</a:t>
            </a:r>
          </a:p>
        </p:txBody>
      </p:sp>
      <p:pic>
        <p:nvPicPr>
          <p:cNvPr id="4" name="Picture 3"/>
          <p:cNvPicPr>
            <a:picLocks noChangeAspect="1"/>
          </p:cNvPicPr>
          <p:nvPr/>
        </p:nvPicPr>
        <p:blipFill>
          <a:blip r:embed="rId3"/>
          <a:stretch>
            <a:fillRect/>
          </a:stretch>
        </p:blipFill>
        <p:spPr>
          <a:xfrm>
            <a:off x="2992654" y="331934"/>
            <a:ext cx="5810777" cy="5691144"/>
          </a:xfrm>
          <a:prstGeom prst="rect">
            <a:avLst/>
          </a:prstGeom>
        </p:spPr>
      </p:pic>
      <p:sp>
        <p:nvSpPr>
          <p:cNvPr id="8" name="Right Arrow 7"/>
          <p:cNvSpPr/>
          <p:nvPr/>
        </p:nvSpPr>
        <p:spPr>
          <a:xfrm rot="5400000">
            <a:off x="7833988" y="3700364"/>
            <a:ext cx="931334" cy="59266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450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878" y="240747"/>
            <a:ext cx="10714042" cy="760105"/>
          </a:xfrm>
        </p:spPr>
        <p:txBody>
          <a:bodyPr>
            <a:normAutofit/>
          </a:bodyPr>
          <a:lstStyle/>
          <a:p>
            <a:pPr algn="ctr"/>
            <a:r>
              <a:rPr lang="en-US" dirty="0">
                <a:solidFill>
                  <a:schemeClr val="accent1"/>
                </a:solidFill>
              </a:rPr>
              <a:t>Myotonia (CLCN1) &amp; </a:t>
            </a:r>
            <a:r>
              <a:rPr lang="en-US" dirty="0" err="1">
                <a:solidFill>
                  <a:schemeClr val="accent1"/>
                </a:solidFill>
              </a:rPr>
              <a:t>Paramyotonia</a:t>
            </a:r>
            <a:r>
              <a:rPr lang="en-US" dirty="0">
                <a:solidFill>
                  <a:schemeClr val="accent1"/>
                </a:solidFill>
              </a:rPr>
              <a:t> (SCN4A)</a:t>
            </a:r>
          </a:p>
        </p:txBody>
      </p:sp>
      <p:pic>
        <p:nvPicPr>
          <p:cNvPr id="7" name="Picture 6">
            <a:extLst>
              <a:ext uri="{FF2B5EF4-FFF2-40B4-BE49-F238E27FC236}">
                <a16:creationId xmlns:a16="http://schemas.microsoft.com/office/drawing/2014/main" id="{9F4BCCD2-EFDD-468C-BE32-8D71E3791CDE}"/>
              </a:ext>
            </a:extLst>
          </p:cNvPr>
          <p:cNvPicPr>
            <a:picLocks noChangeAspect="1"/>
          </p:cNvPicPr>
          <p:nvPr/>
        </p:nvPicPr>
        <p:blipFill>
          <a:blip r:embed="rId3"/>
          <a:stretch>
            <a:fillRect/>
          </a:stretch>
        </p:blipFill>
        <p:spPr>
          <a:xfrm>
            <a:off x="2215397" y="1000852"/>
            <a:ext cx="7761206" cy="5713854"/>
          </a:xfrm>
          <a:prstGeom prst="rect">
            <a:avLst/>
          </a:prstGeom>
        </p:spPr>
      </p:pic>
    </p:spTree>
    <p:extLst>
      <p:ext uri="{BB962C8B-B14F-4D97-AF65-F5344CB8AC3E}">
        <p14:creationId xmlns:p14="http://schemas.microsoft.com/office/powerpoint/2010/main" val="55410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2" y="2243828"/>
            <a:ext cx="4486656" cy="900425"/>
          </a:xfrm>
        </p:spPr>
        <p:txBody>
          <a:bodyPr>
            <a:normAutofit/>
          </a:bodyPr>
          <a:lstStyle/>
          <a:p>
            <a:r>
              <a:rPr lang="en-US" sz="2800" dirty="0"/>
              <a:t>Case 2</a:t>
            </a:r>
          </a:p>
        </p:txBody>
      </p:sp>
      <p:sp>
        <p:nvSpPr>
          <p:cNvPr id="3" name="Content Placeholder 2"/>
          <p:cNvSpPr>
            <a:spLocks noGrp="1"/>
          </p:cNvSpPr>
          <p:nvPr>
            <p:ph idx="1"/>
          </p:nvPr>
        </p:nvSpPr>
        <p:spPr>
          <a:xfrm>
            <a:off x="3239588" y="1084217"/>
            <a:ext cx="8690475" cy="5419604"/>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200" u="sng" dirty="0"/>
              <a:t>CC: </a:t>
            </a:r>
            <a:r>
              <a:rPr lang="en-US" sz="2200" dirty="0"/>
              <a:t>10 y/o boy presenting with weakness on awakening this morning.</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p>
          <a:p>
            <a:pPr marL="0" marR="0" lvl="0" indent="0" defTabSz="914400" eaLnBrk="1" fontAlgn="auto" latinLnBrk="0" hangingPunct="1">
              <a:lnSpc>
                <a:spcPct val="100000"/>
              </a:lnSpc>
              <a:spcBef>
                <a:spcPts val="0"/>
              </a:spcBef>
              <a:spcAft>
                <a:spcPts val="0"/>
              </a:spcAft>
              <a:buClrTx/>
              <a:buSzTx/>
              <a:buFontTx/>
              <a:buNone/>
              <a:tabLst/>
              <a:defRPr/>
            </a:pPr>
            <a:r>
              <a:rPr lang="en-US" sz="2200" u="sng" dirty="0"/>
              <a:t>HPI:</a:t>
            </a:r>
            <a:r>
              <a:rPr lang="en-US" sz="2200" dirty="0"/>
              <a:t>  When he woke at 8am, he was unable to get out of bed. Strength gradually returned over 3-4 hrs. It is now normal. No recent strenuous activity.  Ate pizza and chips for dinner. </a:t>
            </a:r>
            <a:r>
              <a:rPr lang="en-US" sz="2200" u="sng"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sz="2200" dirty="0"/>
          </a:p>
          <a:p>
            <a:pPr marL="0" marR="0" lvl="0" indent="0" defTabSz="914400" eaLnBrk="1" fontAlgn="auto" latinLnBrk="0" hangingPunct="1">
              <a:lnSpc>
                <a:spcPct val="100000"/>
              </a:lnSpc>
              <a:spcBef>
                <a:spcPts val="0"/>
              </a:spcBef>
              <a:spcAft>
                <a:spcPts val="0"/>
              </a:spcAft>
              <a:buClrTx/>
              <a:buSzTx/>
              <a:buFontTx/>
              <a:buNone/>
              <a:tabLst/>
              <a:defRPr/>
            </a:pPr>
            <a:r>
              <a:rPr lang="en-US" sz="2200" u="sng" dirty="0"/>
              <a:t>Exam:</a:t>
            </a:r>
            <a:r>
              <a:rPr lang="en-US" sz="2200" dirty="0"/>
              <a:t> 9hrs after symptom onset:</a:t>
            </a:r>
          </a:p>
          <a:p>
            <a:pPr marL="0" marR="0" lvl="0" indent="0" defTabSz="914400" eaLnBrk="1" fontAlgn="auto" latinLnBrk="0" hangingPunct="1">
              <a:lnSpc>
                <a:spcPct val="100000"/>
              </a:lnSpc>
              <a:spcBef>
                <a:spcPts val="0"/>
              </a:spcBef>
              <a:spcAft>
                <a:spcPts val="0"/>
              </a:spcAft>
              <a:buClrTx/>
              <a:buSzTx/>
              <a:buFontTx/>
              <a:buNone/>
              <a:tabLst/>
              <a:defRPr/>
            </a:pPr>
            <a:r>
              <a:rPr lang="en-US" sz="2200" dirty="0"/>
              <a:t>	</a:t>
            </a:r>
            <a:r>
              <a:rPr lang="en-US" sz="2200" u="sng" dirty="0"/>
              <a:t>Completely normal</a:t>
            </a:r>
          </a:p>
          <a:p>
            <a:pPr marL="0" marR="0" lvl="0" indent="0" defTabSz="914400" eaLnBrk="1" fontAlgn="auto" latinLnBrk="0" hangingPunct="1">
              <a:lnSpc>
                <a:spcPct val="100000"/>
              </a:lnSpc>
              <a:spcBef>
                <a:spcPts val="0"/>
              </a:spcBef>
              <a:spcAft>
                <a:spcPts val="0"/>
              </a:spcAft>
              <a:buClrTx/>
              <a:buSzTx/>
              <a:buFontTx/>
              <a:buNone/>
              <a:tabLst/>
              <a:defRPr/>
            </a:pPr>
            <a:endParaRPr lang="en-US" sz="2200" u="sng" dirty="0"/>
          </a:p>
          <a:p>
            <a:pPr marL="0" marR="0" lvl="0" indent="0" defTabSz="914400" eaLnBrk="1" fontAlgn="auto" latinLnBrk="0" hangingPunct="1">
              <a:lnSpc>
                <a:spcPct val="100000"/>
              </a:lnSpc>
              <a:spcBef>
                <a:spcPts val="0"/>
              </a:spcBef>
              <a:spcAft>
                <a:spcPts val="0"/>
              </a:spcAft>
              <a:buClrTx/>
              <a:buSzTx/>
              <a:buFontTx/>
              <a:buNone/>
              <a:tabLst/>
              <a:defRPr/>
            </a:pPr>
            <a:r>
              <a:rPr lang="en-US" sz="2200" u="sng" dirty="0"/>
              <a:t>Workup</a:t>
            </a:r>
            <a:r>
              <a:rPr lang="en-US" sz="2200" dirty="0"/>
              <a:t>:</a:t>
            </a:r>
          </a:p>
          <a:p>
            <a:pPr marL="0" marR="0" lvl="0" indent="0" defTabSz="914400" eaLnBrk="1" fontAlgn="auto" latinLnBrk="0" hangingPunct="1">
              <a:lnSpc>
                <a:spcPct val="100000"/>
              </a:lnSpc>
              <a:spcBef>
                <a:spcPts val="0"/>
              </a:spcBef>
              <a:spcAft>
                <a:spcPts val="0"/>
              </a:spcAft>
              <a:buClrTx/>
              <a:buSzTx/>
              <a:buFontTx/>
              <a:buNone/>
              <a:tabLst/>
              <a:defRPr/>
            </a:pPr>
            <a:r>
              <a:rPr lang="en-US" sz="2200" dirty="0"/>
              <a:t>	CBC normal</a:t>
            </a:r>
          </a:p>
          <a:p>
            <a:pPr marL="0" marR="0" lvl="0" indent="0" defTabSz="914400" eaLnBrk="1" fontAlgn="auto" latinLnBrk="0" hangingPunct="1">
              <a:lnSpc>
                <a:spcPct val="100000"/>
              </a:lnSpc>
              <a:spcBef>
                <a:spcPts val="0"/>
              </a:spcBef>
              <a:spcAft>
                <a:spcPts val="0"/>
              </a:spcAft>
              <a:buClrTx/>
              <a:buSzTx/>
              <a:buFontTx/>
              <a:buNone/>
              <a:tabLst/>
              <a:defRPr/>
            </a:pPr>
            <a:r>
              <a:rPr lang="en-US" sz="2200" dirty="0"/>
              <a:t>	CMP notable for [K</a:t>
            </a:r>
            <a:r>
              <a:rPr lang="en-US" sz="2200" baseline="30000" dirty="0"/>
              <a:t>+</a:t>
            </a:r>
            <a:r>
              <a:rPr lang="en-US" sz="2200" dirty="0"/>
              <a:t>] of 2.8</a:t>
            </a:r>
          </a:p>
          <a:p>
            <a:pPr marL="0" marR="0" lvl="0" indent="0" defTabSz="914400" eaLnBrk="1" fontAlgn="auto" latinLnBrk="0" hangingPunct="1">
              <a:lnSpc>
                <a:spcPct val="100000"/>
              </a:lnSpc>
              <a:spcBef>
                <a:spcPts val="0"/>
              </a:spcBef>
              <a:spcAft>
                <a:spcPts val="0"/>
              </a:spcAft>
              <a:buClrTx/>
              <a:buSzTx/>
              <a:buFontTx/>
              <a:buNone/>
              <a:tabLst/>
              <a:defRPr/>
            </a:pPr>
            <a:r>
              <a:rPr lang="en-US" sz="2200" dirty="0"/>
              <a:t>	CK normal</a:t>
            </a:r>
          </a:p>
        </p:txBody>
      </p:sp>
    </p:spTree>
    <p:extLst>
      <p:ext uri="{BB962C8B-B14F-4D97-AF65-F5344CB8AC3E}">
        <p14:creationId xmlns:p14="http://schemas.microsoft.com/office/powerpoint/2010/main" val="1918311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47178" y="240792"/>
            <a:ext cx="7729728" cy="944318"/>
          </a:xfrm>
        </p:spPr>
        <p:txBody>
          <a:bodyPr/>
          <a:lstStyle/>
          <a:p>
            <a:r>
              <a:rPr lang="en-US" dirty="0">
                <a:solidFill>
                  <a:schemeClr val="accent1"/>
                </a:solidFill>
              </a:rPr>
              <a:t>Hypokalemic Periodic Paralysis</a:t>
            </a:r>
          </a:p>
        </p:txBody>
      </p:sp>
      <p:sp>
        <p:nvSpPr>
          <p:cNvPr id="6" name="Content Placeholder 5"/>
          <p:cNvSpPr>
            <a:spLocks noGrp="1"/>
          </p:cNvSpPr>
          <p:nvPr>
            <p:ph idx="1"/>
          </p:nvPr>
        </p:nvSpPr>
        <p:spPr>
          <a:xfrm>
            <a:off x="737937" y="1372223"/>
            <a:ext cx="10748210" cy="5342903"/>
          </a:xfrm>
        </p:spPr>
        <p:txBody>
          <a:bodyPr numCol="2">
            <a:noAutofit/>
          </a:bodyPr>
          <a:lstStyle/>
          <a:p>
            <a:pPr marL="0" indent="0">
              <a:buNone/>
            </a:pPr>
            <a:r>
              <a:rPr lang="en-US" sz="2200" u="sng" dirty="0"/>
              <a:t>Epidemiology:</a:t>
            </a:r>
          </a:p>
          <a:p>
            <a:r>
              <a:rPr lang="en-US" sz="2200" dirty="0"/>
              <a:t>Most common form of periodic paralysis</a:t>
            </a:r>
          </a:p>
          <a:p>
            <a:r>
              <a:rPr lang="en-US" sz="2200" dirty="0"/>
              <a:t>Autosomal dominant inheritance</a:t>
            </a:r>
          </a:p>
          <a:p>
            <a:r>
              <a:rPr lang="en-US" sz="2200" dirty="0"/>
              <a:t>Seen in 1:100,000</a:t>
            </a:r>
          </a:p>
          <a:p>
            <a:endParaRPr lang="en-US" sz="2200" dirty="0"/>
          </a:p>
          <a:p>
            <a:pPr marL="0" indent="0">
              <a:buNone/>
            </a:pPr>
            <a:r>
              <a:rPr lang="en-US" sz="2200" u="sng" dirty="0"/>
              <a:t>Clinical presentation:</a:t>
            </a:r>
          </a:p>
          <a:p>
            <a:r>
              <a:rPr lang="en-US" sz="2200" dirty="0"/>
              <a:t>Presents before age 20</a:t>
            </a:r>
          </a:p>
          <a:p>
            <a:r>
              <a:rPr lang="en-US" sz="2200" dirty="0"/>
              <a:t>Several episodes per month</a:t>
            </a:r>
          </a:p>
          <a:p>
            <a:r>
              <a:rPr lang="en-US" sz="2200" dirty="0"/>
              <a:t>Recurrent attacks of flaccid weakness, lasting minutes to hours to days, with spontaneous full recovery</a:t>
            </a:r>
          </a:p>
          <a:p>
            <a:r>
              <a:rPr lang="en-US" sz="2200" dirty="0"/>
              <a:t>Serum [K</a:t>
            </a:r>
            <a:r>
              <a:rPr lang="en-US" sz="2200" baseline="30000" dirty="0"/>
              <a:t>+</a:t>
            </a:r>
            <a:r>
              <a:rPr lang="en-US" sz="2200" dirty="0"/>
              <a:t>] </a:t>
            </a:r>
            <a:r>
              <a:rPr lang="en-US" sz="2200" b="1" dirty="0"/>
              <a:t>&lt;3.5 mmol/L </a:t>
            </a:r>
          </a:p>
          <a:p>
            <a:pPr marL="0" indent="0">
              <a:buNone/>
            </a:pPr>
            <a:r>
              <a:rPr lang="en-US" sz="2200" dirty="0"/>
              <a:t>    (typically &lt;3mmol/L)</a:t>
            </a:r>
          </a:p>
          <a:p>
            <a:pPr marL="0" indent="0">
              <a:buNone/>
            </a:pPr>
            <a:endParaRPr lang="en-US" sz="2200" u="sng" dirty="0"/>
          </a:p>
          <a:p>
            <a:pPr marL="0" indent="0">
              <a:buNone/>
            </a:pPr>
            <a:r>
              <a:rPr lang="en-US" sz="2200" u="sng" dirty="0"/>
              <a:t>Provoked by: </a:t>
            </a:r>
          </a:p>
          <a:p>
            <a:pPr lvl="1"/>
            <a:r>
              <a:rPr lang="en-US" sz="2200" b="1" dirty="0"/>
              <a:t>Carbohydrate-rich meals</a:t>
            </a:r>
          </a:p>
          <a:p>
            <a:pPr lvl="1"/>
            <a:r>
              <a:rPr lang="en-US" sz="2200" b="1" dirty="0"/>
              <a:t>Rest after period of vigorous exercise</a:t>
            </a:r>
          </a:p>
          <a:p>
            <a:pPr lvl="1"/>
            <a:r>
              <a:rPr lang="en-US" sz="2200" dirty="0"/>
              <a:t>Exposure to cold</a:t>
            </a:r>
          </a:p>
          <a:p>
            <a:pPr lvl="1"/>
            <a:r>
              <a:rPr lang="en-US" sz="2200" dirty="0"/>
              <a:t>Emotional stress</a:t>
            </a:r>
          </a:p>
          <a:p>
            <a:pPr lvl="1"/>
            <a:r>
              <a:rPr lang="en-US" sz="2200" dirty="0"/>
              <a:t>Meds: insulin, B-agonists, steroids</a:t>
            </a:r>
          </a:p>
        </p:txBody>
      </p:sp>
    </p:spTree>
    <p:extLst>
      <p:ext uri="{BB962C8B-B14F-4D97-AF65-F5344CB8AC3E}">
        <p14:creationId xmlns:p14="http://schemas.microsoft.com/office/powerpoint/2010/main" val="134884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885" y="1290506"/>
            <a:ext cx="11405936" cy="5567493"/>
          </a:xfrm>
        </p:spPr>
        <p:txBody>
          <a:bodyPr numCol="2">
            <a:noAutofit/>
          </a:bodyPr>
          <a:lstStyle/>
          <a:p>
            <a:pPr marL="0" indent="0">
              <a:buNone/>
            </a:pPr>
            <a:r>
              <a:rPr lang="en-US" sz="2200" u="sng" dirty="0"/>
              <a:t>Pathophysiology: </a:t>
            </a:r>
          </a:p>
          <a:p>
            <a:pPr marL="0" indent="0">
              <a:buNone/>
            </a:pPr>
            <a:r>
              <a:rPr lang="en-US" sz="2200" dirty="0"/>
              <a:t>Transient inability to excite the muscle due to prolonged depolarization of the myocyte</a:t>
            </a:r>
          </a:p>
          <a:p>
            <a:endParaRPr lang="en-US" sz="2200" dirty="0"/>
          </a:p>
          <a:p>
            <a:pPr marL="0" indent="0">
              <a:buNone/>
            </a:pPr>
            <a:r>
              <a:rPr lang="en-US" sz="2200" u="sng" dirty="0"/>
              <a:t>Mechanisms:</a:t>
            </a:r>
          </a:p>
          <a:p>
            <a:pPr lvl="1"/>
            <a:r>
              <a:rPr lang="en-US" sz="2200" b="1" dirty="0"/>
              <a:t>CACNA1S </a:t>
            </a:r>
            <a:r>
              <a:rPr lang="mr-IN" sz="2200" b="1" dirty="0"/>
              <a:t>–</a:t>
            </a:r>
            <a:r>
              <a:rPr lang="en-US" sz="2200" b="1" dirty="0"/>
              <a:t> 70%</a:t>
            </a:r>
          </a:p>
          <a:p>
            <a:pPr lvl="1"/>
            <a:r>
              <a:rPr lang="en-US" sz="2200" dirty="0"/>
              <a:t>SCN4A</a:t>
            </a:r>
          </a:p>
          <a:p>
            <a:pPr lvl="1"/>
            <a:endParaRPr lang="en-US" sz="2200" dirty="0"/>
          </a:p>
          <a:p>
            <a:pPr marL="0" indent="0">
              <a:buNone/>
            </a:pPr>
            <a:r>
              <a:rPr lang="en-US" sz="2200" u="sng" dirty="0"/>
              <a:t>Treatment: </a:t>
            </a:r>
          </a:p>
          <a:p>
            <a:pPr lvl="1"/>
            <a:r>
              <a:rPr lang="en-US" sz="2200" dirty="0"/>
              <a:t>Avoidance of triggers (Tx: small, frequent meals, no carb loads, low salt)</a:t>
            </a:r>
          </a:p>
          <a:p>
            <a:pPr lvl="1"/>
            <a:r>
              <a:rPr lang="en-US" sz="2200" b="1" dirty="0"/>
              <a:t>Potassium supplements</a:t>
            </a:r>
          </a:p>
          <a:p>
            <a:pPr lvl="1"/>
            <a:r>
              <a:rPr lang="en-US" sz="2200" dirty="0"/>
              <a:t>Acetazolamide or potassium sparing diuretics</a:t>
            </a:r>
          </a:p>
          <a:p>
            <a:pPr lvl="1"/>
            <a:r>
              <a:rPr lang="en-US" sz="2000" dirty="0"/>
              <a:t>Dichlorphenamide</a:t>
            </a:r>
            <a:endParaRPr lang="en-US" sz="2200" dirty="0"/>
          </a:p>
          <a:p>
            <a:pPr marL="0" indent="0">
              <a:buNone/>
            </a:pPr>
            <a:r>
              <a:rPr lang="en-US" sz="2200" u="sng" dirty="0"/>
              <a:t>Prognosis:</a:t>
            </a:r>
          </a:p>
          <a:p>
            <a:r>
              <a:rPr lang="en-US" sz="2200" dirty="0"/>
              <a:t>Attack frequency decreases with age</a:t>
            </a:r>
          </a:p>
          <a:p>
            <a:r>
              <a:rPr lang="en-US" sz="2200" dirty="0"/>
              <a:t>Can develop limb-girdle weakness</a:t>
            </a:r>
          </a:p>
        </p:txBody>
      </p:sp>
      <p:sp>
        <p:nvSpPr>
          <p:cNvPr id="4" name="Title 4"/>
          <p:cNvSpPr>
            <a:spLocks noGrp="1"/>
          </p:cNvSpPr>
          <p:nvPr>
            <p:ph type="title"/>
          </p:nvPr>
        </p:nvSpPr>
        <p:spPr>
          <a:xfrm>
            <a:off x="2130987" y="304905"/>
            <a:ext cx="7729728" cy="880150"/>
          </a:xfrm>
        </p:spPr>
        <p:txBody>
          <a:bodyPr/>
          <a:lstStyle/>
          <a:p>
            <a:pPr algn="r"/>
            <a:r>
              <a:rPr lang="en-US" dirty="0">
                <a:solidFill>
                  <a:schemeClr val="accent1"/>
                </a:solidFill>
              </a:rPr>
              <a:t>Hypokalemic Periodic Paralysis</a:t>
            </a:r>
          </a:p>
        </p:txBody>
      </p:sp>
      <p:pic>
        <p:nvPicPr>
          <p:cNvPr id="5" name="Picture 4"/>
          <p:cNvPicPr>
            <a:picLocks noChangeAspect="1"/>
          </p:cNvPicPr>
          <p:nvPr/>
        </p:nvPicPr>
        <p:blipFill>
          <a:blip r:embed="rId3"/>
          <a:stretch>
            <a:fillRect/>
          </a:stretch>
        </p:blipFill>
        <p:spPr>
          <a:xfrm>
            <a:off x="5995851" y="2528561"/>
            <a:ext cx="5621679" cy="4216261"/>
          </a:xfrm>
          <a:prstGeom prst="rect">
            <a:avLst/>
          </a:prstGeom>
        </p:spPr>
      </p:pic>
    </p:spTree>
    <p:extLst>
      <p:ext uri="{BB962C8B-B14F-4D97-AF65-F5344CB8AC3E}">
        <p14:creationId xmlns:p14="http://schemas.microsoft.com/office/powerpoint/2010/main" val="636843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885" y="1290507"/>
            <a:ext cx="11405936" cy="5334882"/>
          </a:xfrm>
        </p:spPr>
        <p:txBody>
          <a:bodyPr numCol="1">
            <a:noAutofit/>
          </a:bodyPr>
          <a:lstStyle/>
          <a:p>
            <a:pPr marL="0" indent="0">
              <a:buNone/>
            </a:pPr>
            <a:r>
              <a:rPr lang="en-US" sz="2400" dirty="0"/>
              <a:t>Acetazolamide in the treatment of muscle channelopathies (Matthew et all 2011):</a:t>
            </a:r>
          </a:p>
          <a:p>
            <a:r>
              <a:rPr lang="en-US" sz="2400" dirty="0"/>
              <a:t>46% of the total patient cohort (34 of 74) reported benefit from acetazolamide.</a:t>
            </a:r>
          </a:p>
          <a:p>
            <a:r>
              <a:rPr lang="en-US" sz="2400" dirty="0"/>
              <a:t>Greater chance of benefit in patients with mutations in </a:t>
            </a:r>
            <a:r>
              <a:rPr lang="en-US" sz="2400" i="1" dirty="0"/>
              <a:t>CACNA1S</a:t>
            </a:r>
            <a:r>
              <a:rPr lang="en-US" sz="2400" dirty="0"/>
              <a:t> (31 responded of 55 total) than in those with mutations in </a:t>
            </a:r>
            <a:r>
              <a:rPr lang="en-US" sz="2400" i="1" dirty="0"/>
              <a:t>SCN4A</a:t>
            </a:r>
            <a:r>
              <a:rPr lang="en-US" sz="2400" dirty="0"/>
              <a:t> (3 responded of 19 total)</a:t>
            </a:r>
            <a:endParaRPr lang="en-US" sz="2200" dirty="0"/>
          </a:p>
        </p:txBody>
      </p:sp>
      <p:sp>
        <p:nvSpPr>
          <p:cNvPr id="4" name="Title 4"/>
          <p:cNvSpPr>
            <a:spLocks noGrp="1"/>
          </p:cNvSpPr>
          <p:nvPr>
            <p:ph type="title"/>
          </p:nvPr>
        </p:nvSpPr>
        <p:spPr>
          <a:xfrm>
            <a:off x="2130987" y="304905"/>
            <a:ext cx="7729728" cy="880150"/>
          </a:xfrm>
        </p:spPr>
        <p:txBody>
          <a:bodyPr/>
          <a:lstStyle/>
          <a:p>
            <a:pPr algn="r"/>
            <a:r>
              <a:rPr lang="en-US" dirty="0">
                <a:solidFill>
                  <a:schemeClr val="accent1"/>
                </a:solidFill>
              </a:rPr>
              <a:t>Hypokalemic Periodic Paralysis</a:t>
            </a:r>
          </a:p>
        </p:txBody>
      </p:sp>
      <p:pic>
        <p:nvPicPr>
          <p:cNvPr id="5" name="Picture 4"/>
          <p:cNvPicPr>
            <a:picLocks noChangeAspect="1"/>
          </p:cNvPicPr>
          <p:nvPr/>
        </p:nvPicPr>
        <p:blipFill>
          <a:blip r:embed="rId3"/>
          <a:stretch>
            <a:fillRect/>
          </a:stretch>
        </p:blipFill>
        <p:spPr>
          <a:xfrm>
            <a:off x="5995851" y="2528561"/>
            <a:ext cx="5621679" cy="4216261"/>
          </a:xfrm>
          <a:prstGeom prst="rect">
            <a:avLst/>
          </a:prstGeom>
        </p:spPr>
      </p:pic>
    </p:spTree>
    <p:extLst>
      <p:ext uri="{BB962C8B-B14F-4D97-AF65-F5344CB8AC3E}">
        <p14:creationId xmlns:p14="http://schemas.microsoft.com/office/powerpoint/2010/main" val="1395449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711" y="456692"/>
            <a:ext cx="8371384" cy="1188720"/>
          </a:xfrm>
        </p:spPr>
        <p:txBody>
          <a:bodyPr>
            <a:normAutofit fontScale="90000"/>
          </a:bodyPr>
          <a:lstStyle/>
          <a:p>
            <a:pPr algn="ctr"/>
            <a:r>
              <a:rPr lang="en-US" dirty="0">
                <a:solidFill>
                  <a:schemeClr val="accent1"/>
                </a:solidFill>
              </a:rPr>
              <a:t>Channelopathies:</a:t>
            </a:r>
            <a:br>
              <a:rPr lang="en-US" dirty="0">
                <a:solidFill>
                  <a:schemeClr val="accent1"/>
                </a:solidFill>
              </a:rPr>
            </a:br>
            <a:r>
              <a:rPr lang="en-US" dirty="0">
                <a:solidFill>
                  <a:schemeClr val="accent1"/>
                </a:solidFill>
              </a:rPr>
              <a:t>Ligand gated &amp; Voltage-gated channels</a:t>
            </a:r>
          </a:p>
        </p:txBody>
      </p:sp>
      <p:pic>
        <p:nvPicPr>
          <p:cNvPr id="6" name="Picture 5">
            <a:extLst>
              <a:ext uri="{FF2B5EF4-FFF2-40B4-BE49-F238E27FC236}">
                <a16:creationId xmlns:a16="http://schemas.microsoft.com/office/drawing/2014/main" id="{8F6AB2A3-2BD7-41EF-B37F-7D1C5DD602E2}"/>
              </a:ext>
            </a:extLst>
          </p:cNvPr>
          <p:cNvPicPr>
            <a:picLocks noChangeAspect="1"/>
          </p:cNvPicPr>
          <p:nvPr/>
        </p:nvPicPr>
        <p:blipFill>
          <a:blip r:embed="rId3"/>
          <a:stretch>
            <a:fillRect/>
          </a:stretch>
        </p:blipFill>
        <p:spPr>
          <a:xfrm>
            <a:off x="407323" y="1733834"/>
            <a:ext cx="5203767" cy="4949599"/>
          </a:xfrm>
          <a:prstGeom prst="rect">
            <a:avLst/>
          </a:prstGeom>
        </p:spPr>
      </p:pic>
      <p:pic>
        <p:nvPicPr>
          <p:cNvPr id="9" name="Picture 8">
            <a:extLst>
              <a:ext uri="{FF2B5EF4-FFF2-40B4-BE49-F238E27FC236}">
                <a16:creationId xmlns:a16="http://schemas.microsoft.com/office/drawing/2014/main" id="{55B1D467-8925-4A39-A681-BCF083DE2F02}"/>
              </a:ext>
            </a:extLst>
          </p:cNvPr>
          <p:cNvPicPr>
            <a:picLocks noChangeAspect="1"/>
          </p:cNvPicPr>
          <p:nvPr/>
        </p:nvPicPr>
        <p:blipFill>
          <a:blip r:embed="rId4"/>
          <a:stretch>
            <a:fillRect/>
          </a:stretch>
        </p:blipFill>
        <p:spPr>
          <a:xfrm>
            <a:off x="6228386" y="1974354"/>
            <a:ext cx="5009274" cy="4792206"/>
          </a:xfrm>
          <a:prstGeom prst="rect">
            <a:avLst/>
          </a:prstGeom>
        </p:spPr>
      </p:pic>
    </p:spTree>
    <p:extLst>
      <p:ext uri="{BB962C8B-B14F-4D97-AF65-F5344CB8AC3E}">
        <p14:creationId xmlns:p14="http://schemas.microsoft.com/office/powerpoint/2010/main" val="337239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885" y="1290507"/>
            <a:ext cx="11405936" cy="5334882"/>
          </a:xfrm>
        </p:spPr>
        <p:txBody>
          <a:bodyPr numCol="1">
            <a:noAutofit/>
          </a:bodyPr>
          <a:lstStyle/>
          <a:p>
            <a:pPr marL="0" indent="0">
              <a:buNone/>
            </a:pPr>
            <a:endParaRPr lang="en-US" sz="2400" i="1" dirty="0"/>
          </a:p>
          <a:p>
            <a:pPr marL="0" indent="0">
              <a:buNone/>
            </a:pPr>
            <a:r>
              <a:rPr lang="en-US" sz="2400" i="1" dirty="0"/>
              <a:t>CACNA1S </a:t>
            </a:r>
            <a:r>
              <a:rPr lang="en-US" sz="2400" dirty="0"/>
              <a:t>gene:</a:t>
            </a:r>
          </a:p>
          <a:p>
            <a:pPr marL="0" indent="0">
              <a:buNone/>
            </a:pPr>
            <a:endParaRPr lang="en-US" sz="2400" dirty="0"/>
          </a:p>
          <a:p>
            <a:r>
              <a:rPr lang="en-US" sz="2400" dirty="0"/>
              <a:t>Encodes alpha-1s subunit for L-type voltage-gated calcium channel</a:t>
            </a:r>
          </a:p>
          <a:p>
            <a:r>
              <a:rPr lang="en-US" sz="2400" dirty="0"/>
              <a:t>Channels containing the CACNA1S protein are highly expressed in skeletal muscles. </a:t>
            </a:r>
          </a:p>
          <a:p>
            <a:r>
              <a:rPr lang="en-US" sz="2400" dirty="0"/>
              <a:t>Calcium channels made with the CACNA1S subunit are located in the outer membrane of muscle cells </a:t>
            </a:r>
            <a:r>
              <a:rPr lang="en-US" sz="2400" dirty="0">
                <a:sym typeface="Wingdings" panose="05000000000000000000" pitchFamily="2" charset="2"/>
              </a:rPr>
              <a:t></a:t>
            </a:r>
            <a:r>
              <a:rPr lang="en-US" sz="2400" dirty="0"/>
              <a:t> transmit electrical signals from the cell surface to inside the cell. </a:t>
            </a:r>
          </a:p>
          <a:p>
            <a:r>
              <a:rPr lang="en-US" sz="2400" dirty="0"/>
              <a:t>Interact with another type of calcium channel called ryanodine receptor 1 channels </a:t>
            </a:r>
            <a:r>
              <a:rPr lang="en-US" sz="2400" dirty="0">
                <a:sym typeface="Wingdings" panose="05000000000000000000" pitchFamily="2" charset="2"/>
              </a:rPr>
              <a:t> </a:t>
            </a:r>
            <a:r>
              <a:rPr lang="en-US" sz="2400" dirty="0"/>
              <a:t>triggering RYR1 channels to open </a:t>
            </a:r>
            <a:r>
              <a:rPr lang="en-US" sz="2400" dirty="0">
                <a:sym typeface="Wingdings" panose="05000000000000000000" pitchFamily="2" charset="2"/>
              </a:rPr>
              <a:t> intracellular calcium release  muscle contraction</a:t>
            </a:r>
          </a:p>
          <a:p>
            <a:endParaRPr lang="en-US" sz="2400" dirty="0">
              <a:sym typeface="Wingdings" panose="05000000000000000000" pitchFamily="2" charset="2"/>
            </a:endParaRPr>
          </a:p>
          <a:p>
            <a:pPr marL="0" indent="0">
              <a:buNone/>
            </a:pPr>
            <a:r>
              <a:rPr lang="en-US" sz="2400" dirty="0">
                <a:sym typeface="Wingdings" panose="05000000000000000000" pitchFamily="2" charset="2"/>
              </a:rPr>
              <a:t>(Also associated with malignant hypothermia)</a:t>
            </a:r>
            <a:endParaRPr lang="en-US" sz="2200" dirty="0"/>
          </a:p>
        </p:txBody>
      </p:sp>
      <p:sp>
        <p:nvSpPr>
          <p:cNvPr id="4" name="Title 4"/>
          <p:cNvSpPr>
            <a:spLocks noGrp="1"/>
          </p:cNvSpPr>
          <p:nvPr>
            <p:ph type="title"/>
          </p:nvPr>
        </p:nvSpPr>
        <p:spPr>
          <a:xfrm>
            <a:off x="2231136" y="304905"/>
            <a:ext cx="7729728" cy="880150"/>
          </a:xfrm>
        </p:spPr>
        <p:txBody>
          <a:bodyPr>
            <a:normAutofit fontScale="90000"/>
          </a:bodyPr>
          <a:lstStyle/>
          <a:p>
            <a:pPr algn="ctr"/>
            <a:r>
              <a:rPr lang="en-US" dirty="0">
                <a:solidFill>
                  <a:schemeClr val="accent1"/>
                </a:solidFill>
              </a:rPr>
              <a:t>Hypokalemic Periodic Paralysis</a:t>
            </a:r>
            <a:br>
              <a:rPr lang="en-US" dirty="0">
                <a:solidFill>
                  <a:schemeClr val="accent1"/>
                </a:solidFill>
              </a:rPr>
            </a:br>
            <a:r>
              <a:rPr lang="en-US" i="1" dirty="0">
                <a:solidFill>
                  <a:schemeClr val="accent1"/>
                </a:solidFill>
              </a:rPr>
              <a:t>CACNA1S</a:t>
            </a:r>
          </a:p>
        </p:txBody>
      </p:sp>
    </p:spTree>
    <p:extLst>
      <p:ext uri="{BB962C8B-B14F-4D97-AF65-F5344CB8AC3E}">
        <p14:creationId xmlns:p14="http://schemas.microsoft.com/office/powerpoint/2010/main" val="3064741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231136" y="304905"/>
            <a:ext cx="7729728" cy="880150"/>
          </a:xfrm>
        </p:spPr>
        <p:txBody>
          <a:bodyPr>
            <a:normAutofit fontScale="90000"/>
          </a:bodyPr>
          <a:lstStyle/>
          <a:p>
            <a:pPr algn="ctr"/>
            <a:r>
              <a:rPr lang="en-US" dirty="0">
                <a:solidFill>
                  <a:schemeClr val="accent1"/>
                </a:solidFill>
              </a:rPr>
              <a:t>Hypokalemic Periodic Paralysis</a:t>
            </a:r>
            <a:br>
              <a:rPr lang="en-US" dirty="0">
                <a:solidFill>
                  <a:schemeClr val="accent1"/>
                </a:solidFill>
              </a:rPr>
            </a:br>
            <a:r>
              <a:rPr lang="en-US" i="1" dirty="0">
                <a:solidFill>
                  <a:schemeClr val="accent1"/>
                </a:solidFill>
              </a:rPr>
              <a:t>CACNA1S</a:t>
            </a:r>
          </a:p>
        </p:txBody>
      </p:sp>
      <p:pic>
        <p:nvPicPr>
          <p:cNvPr id="2" name="Picture 1">
            <a:extLst>
              <a:ext uri="{FF2B5EF4-FFF2-40B4-BE49-F238E27FC236}">
                <a16:creationId xmlns:a16="http://schemas.microsoft.com/office/drawing/2014/main" id="{A7EE8781-6438-467B-87A4-2357FC3B4A94}"/>
              </a:ext>
            </a:extLst>
          </p:cNvPr>
          <p:cNvPicPr>
            <a:picLocks noChangeAspect="1"/>
          </p:cNvPicPr>
          <p:nvPr/>
        </p:nvPicPr>
        <p:blipFill>
          <a:blip r:embed="rId3"/>
          <a:stretch>
            <a:fillRect/>
          </a:stretch>
        </p:blipFill>
        <p:spPr>
          <a:xfrm>
            <a:off x="1203302" y="0"/>
            <a:ext cx="9785395" cy="6858000"/>
          </a:xfrm>
          <a:prstGeom prst="rect">
            <a:avLst/>
          </a:prstGeom>
        </p:spPr>
      </p:pic>
    </p:spTree>
    <p:extLst>
      <p:ext uri="{BB962C8B-B14F-4D97-AF65-F5344CB8AC3E}">
        <p14:creationId xmlns:p14="http://schemas.microsoft.com/office/powerpoint/2010/main" val="2540059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403" y="2341295"/>
            <a:ext cx="2950464" cy="2065866"/>
          </a:xfrm>
          <a:solidFill>
            <a:schemeClr val="accent1"/>
          </a:solidFill>
        </p:spPr>
        <p:txBody>
          <a:bodyPr/>
          <a:lstStyle/>
          <a:p>
            <a:r>
              <a:rPr lang="en-US" dirty="0">
                <a:solidFill>
                  <a:schemeClr val="bg1"/>
                </a:solidFill>
              </a:rPr>
              <a:t>CACNA1s</a:t>
            </a:r>
            <a:br>
              <a:rPr lang="en-US" dirty="0">
                <a:solidFill>
                  <a:schemeClr val="bg1"/>
                </a:solidFill>
              </a:rPr>
            </a:br>
            <a:r>
              <a:rPr lang="en-US" dirty="0">
                <a:solidFill>
                  <a:schemeClr val="bg1"/>
                </a:solidFill>
              </a:rPr>
              <a:t>SCN4A</a:t>
            </a:r>
          </a:p>
        </p:txBody>
      </p:sp>
      <p:pic>
        <p:nvPicPr>
          <p:cNvPr id="4" name="Picture 3"/>
          <p:cNvPicPr>
            <a:picLocks noChangeAspect="1"/>
          </p:cNvPicPr>
          <p:nvPr/>
        </p:nvPicPr>
        <p:blipFill>
          <a:blip r:embed="rId3"/>
          <a:stretch>
            <a:fillRect/>
          </a:stretch>
        </p:blipFill>
        <p:spPr>
          <a:xfrm>
            <a:off x="5372479" y="440752"/>
            <a:ext cx="5990281" cy="5866952"/>
          </a:xfrm>
          <a:prstGeom prst="rect">
            <a:avLst/>
          </a:prstGeom>
        </p:spPr>
      </p:pic>
      <p:sp>
        <p:nvSpPr>
          <p:cNvPr id="5" name="Right Arrow 4"/>
          <p:cNvSpPr/>
          <p:nvPr/>
        </p:nvSpPr>
        <p:spPr>
          <a:xfrm rot="12951053">
            <a:off x="10346094" y="5842040"/>
            <a:ext cx="931334" cy="59266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7614014">
            <a:off x="5943427" y="5637859"/>
            <a:ext cx="931334" cy="59266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369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6F51FC-8C52-4D92-9207-52C1F8D59E3E}"/>
              </a:ext>
            </a:extLst>
          </p:cNvPr>
          <p:cNvPicPr>
            <a:picLocks noChangeAspect="1"/>
          </p:cNvPicPr>
          <p:nvPr/>
        </p:nvPicPr>
        <p:blipFill>
          <a:blip r:embed="rId3"/>
          <a:stretch>
            <a:fillRect/>
          </a:stretch>
        </p:blipFill>
        <p:spPr>
          <a:xfrm>
            <a:off x="3431574" y="0"/>
            <a:ext cx="5328851" cy="6858000"/>
          </a:xfrm>
          <a:prstGeom prst="rect">
            <a:avLst/>
          </a:prstGeom>
        </p:spPr>
      </p:pic>
    </p:spTree>
    <p:extLst>
      <p:ext uri="{BB962C8B-B14F-4D97-AF65-F5344CB8AC3E}">
        <p14:creationId xmlns:p14="http://schemas.microsoft.com/office/powerpoint/2010/main" val="3028499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621792"/>
            <a:ext cx="7729728" cy="1188720"/>
          </a:xfrm>
        </p:spPr>
        <p:txBody>
          <a:bodyPr/>
          <a:lstStyle/>
          <a:p>
            <a:pPr algn="ctr"/>
            <a:r>
              <a:rPr lang="en-US" dirty="0">
                <a:solidFill>
                  <a:schemeClr val="accent1"/>
                </a:solidFill>
              </a:rPr>
              <a:t>Andersen-Tawil Syndrome</a:t>
            </a:r>
          </a:p>
        </p:txBody>
      </p:sp>
      <p:sp>
        <p:nvSpPr>
          <p:cNvPr id="3" name="Content Placeholder 2"/>
          <p:cNvSpPr>
            <a:spLocks noGrp="1"/>
          </p:cNvSpPr>
          <p:nvPr>
            <p:ph idx="1"/>
          </p:nvPr>
        </p:nvSpPr>
        <p:spPr>
          <a:xfrm>
            <a:off x="2231136" y="2180844"/>
            <a:ext cx="7729728" cy="3711955"/>
          </a:xfrm>
        </p:spPr>
        <p:txBody>
          <a:bodyPr>
            <a:normAutofit/>
          </a:bodyPr>
          <a:lstStyle/>
          <a:p>
            <a:r>
              <a:rPr lang="en-US" sz="2200" dirty="0"/>
              <a:t>Genetics: KCNJ2 or KCNJ5</a:t>
            </a:r>
          </a:p>
          <a:p>
            <a:endParaRPr lang="en-US" sz="2200" dirty="0"/>
          </a:p>
          <a:p>
            <a:r>
              <a:rPr lang="en-US" sz="2200" dirty="0"/>
              <a:t>Triad of:</a:t>
            </a:r>
          </a:p>
          <a:p>
            <a:pPr marL="914400" lvl="1" indent="-457200">
              <a:buFont typeface="+mj-lt"/>
              <a:buAutoNum type="arabicPeriod"/>
            </a:pPr>
            <a:r>
              <a:rPr lang="en-US" sz="2200" dirty="0" err="1"/>
              <a:t>Channelopathy</a:t>
            </a:r>
            <a:r>
              <a:rPr lang="en-US" sz="2200" dirty="0"/>
              <a:t> of </a:t>
            </a:r>
            <a:r>
              <a:rPr lang="en-US" sz="2200" dirty="0" err="1"/>
              <a:t>dyskalemia</a:t>
            </a:r>
            <a:endParaRPr lang="en-US" sz="2200" dirty="0"/>
          </a:p>
          <a:p>
            <a:pPr marL="914400" lvl="1" indent="-457200">
              <a:buFont typeface="+mj-lt"/>
              <a:buAutoNum type="arabicPeriod"/>
            </a:pPr>
            <a:r>
              <a:rPr lang="en-US" sz="2200" dirty="0"/>
              <a:t>Dysmorphic features: craniofacial, dental, skeletal</a:t>
            </a:r>
          </a:p>
          <a:p>
            <a:pPr marL="914400" lvl="1" indent="-457200">
              <a:buFont typeface="+mj-lt"/>
              <a:buAutoNum type="arabicPeriod"/>
            </a:pPr>
            <a:r>
              <a:rPr lang="en-US" sz="2200" dirty="0"/>
              <a:t>Cardiac arrhythmias: delayed cardiac repolarization</a:t>
            </a:r>
          </a:p>
        </p:txBody>
      </p:sp>
    </p:spTree>
    <p:extLst>
      <p:ext uri="{BB962C8B-B14F-4D97-AF65-F5344CB8AC3E}">
        <p14:creationId xmlns:p14="http://schemas.microsoft.com/office/powerpoint/2010/main" val="47316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86677"/>
            <a:ext cx="7729728" cy="1188720"/>
          </a:xfrm>
        </p:spPr>
        <p:txBody>
          <a:bodyPr/>
          <a:lstStyle/>
          <a:p>
            <a:pPr algn="ctr"/>
            <a:r>
              <a:rPr lang="en-US" dirty="0">
                <a:solidFill>
                  <a:schemeClr val="accent1"/>
                </a:solidFill>
              </a:rPr>
              <a:t>Andersen-Tawil Syndrome</a:t>
            </a:r>
          </a:p>
        </p:txBody>
      </p:sp>
      <p:pic>
        <p:nvPicPr>
          <p:cNvPr id="7" name="Picture 6">
            <a:extLst>
              <a:ext uri="{FF2B5EF4-FFF2-40B4-BE49-F238E27FC236}">
                <a16:creationId xmlns:a16="http://schemas.microsoft.com/office/drawing/2014/main" id="{4AC99956-F607-45AB-A9F8-E65FE78C7FA7}"/>
              </a:ext>
            </a:extLst>
          </p:cNvPr>
          <p:cNvPicPr>
            <a:picLocks noChangeAspect="1"/>
          </p:cNvPicPr>
          <p:nvPr/>
        </p:nvPicPr>
        <p:blipFill>
          <a:blip r:embed="rId3"/>
          <a:stretch>
            <a:fillRect/>
          </a:stretch>
        </p:blipFill>
        <p:spPr>
          <a:xfrm>
            <a:off x="3433665" y="1178234"/>
            <a:ext cx="4925584" cy="5439449"/>
          </a:xfrm>
          <a:prstGeom prst="rect">
            <a:avLst/>
          </a:prstGeom>
        </p:spPr>
      </p:pic>
    </p:spTree>
    <p:extLst>
      <p:ext uri="{BB962C8B-B14F-4D97-AF65-F5344CB8AC3E}">
        <p14:creationId xmlns:p14="http://schemas.microsoft.com/office/powerpoint/2010/main" val="1271128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86677"/>
            <a:ext cx="7729728" cy="1188720"/>
          </a:xfrm>
        </p:spPr>
        <p:txBody>
          <a:bodyPr/>
          <a:lstStyle/>
          <a:p>
            <a:pPr algn="ctr"/>
            <a:r>
              <a:rPr lang="en-US" dirty="0">
                <a:solidFill>
                  <a:schemeClr val="accent1"/>
                </a:solidFill>
              </a:rPr>
              <a:t>Andersen-Tawil Syndrome</a:t>
            </a:r>
          </a:p>
        </p:txBody>
      </p:sp>
      <p:pic>
        <p:nvPicPr>
          <p:cNvPr id="5" name="Picture 4" descr="A screenshot of a social media post&#10;&#10;Description automatically generated">
            <a:extLst>
              <a:ext uri="{FF2B5EF4-FFF2-40B4-BE49-F238E27FC236}">
                <a16:creationId xmlns:a16="http://schemas.microsoft.com/office/drawing/2014/main" id="{1524B465-2AB1-4061-B8BB-AE6954F6A979}"/>
              </a:ext>
            </a:extLst>
          </p:cNvPr>
          <p:cNvPicPr>
            <a:picLocks noChangeAspect="1"/>
          </p:cNvPicPr>
          <p:nvPr/>
        </p:nvPicPr>
        <p:blipFill>
          <a:blip r:embed="rId3"/>
          <a:stretch>
            <a:fillRect/>
          </a:stretch>
        </p:blipFill>
        <p:spPr>
          <a:xfrm>
            <a:off x="2856758" y="417701"/>
            <a:ext cx="7581470" cy="6353622"/>
          </a:xfrm>
          <a:prstGeom prst="rect">
            <a:avLst/>
          </a:prstGeom>
        </p:spPr>
      </p:pic>
    </p:spTree>
    <p:extLst>
      <p:ext uri="{BB962C8B-B14F-4D97-AF65-F5344CB8AC3E}">
        <p14:creationId xmlns:p14="http://schemas.microsoft.com/office/powerpoint/2010/main" val="2254431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86677"/>
            <a:ext cx="7729728" cy="1188720"/>
          </a:xfrm>
        </p:spPr>
        <p:txBody>
          <a:bodyPr/>
          <a:lstStyle/>
          <a:p>
            <a:pPr algn="ctr"/>
            <a:r>
              <a:rPr lang="en-US" dirty="0">
                <a:solidFill>
                  <a:schemeClr val="accent1"/>
                </a:solidFill>
              </a:rPr>
              <a:t>Andersen-Tawil Syndrome</a:t>
            </a:r>
          </a:p>
        </p:txBody>
      </p:sp>
      <p:pic>
        <p:nvPicPr>
          <p:cNvPr id="5" name="Picture 4" descr="A close up of a person&#10;&#10;Description automatically generated">
            <a:extLst>
              <a:ext uri="{FF2B5EF4-FFF2-40B4-BE49-F238E27FC236}">
                <a16:creationId xmlns:a16="http://schemas.microsoft.com/office/drawing/2014/main" id="{7102A162-CEA1-4527-AEAC-DD15C2ECD673}"/>
              </a:ext>
            </a:extLst>
          </p:cNvPr>
          <p:cNvPicPr>
            <a:picLocks noChangeAspect="1"/>
          </p:cNvPicPr>
          <p:nvPr/>
        </p:nvPicPr>
        <p:blipFill rotWithShape="1">
          <a:blip r:embed="rId3"/>
          <a:srcRect l="1474" t="5288"/>
          <a:stretch/>
        </p:blipFill>
        <p:spPr>
          <a:xfrm>
            <a:off x="1944710" y="928468"/>
            <a:ext cx="9500286" cy="5842855"/>
          </a:xfrm>
          <a:prstGeom prst="rect">
            <a:avLst/>
          </a:prstGeom>
        </p:spPr>
      </p:pic>
    </p:spTree>
    <p:extLst>
      <p:ext uri="{BB962C8B-B14F-4D97-AF65-F5344CB8AC3E}">
        <p14:creationId xmlns:p14="http://schemas.microsoft.com/office/powerpoint/2010/main" val="2651835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86677"/>
            <a:ext cx="7729728" cy="1188720"/>
          </a:xfrm>
        </p:spPr>
        <p:txBody>
          <a:bodyPr/>
          <a:lstStyle/>
          <a:p>
            <a:pPr algn="ctr"/>
            <a:r>
              <a:rPr lang="en-US" dirty="0">
                <a:solidFill>
                  <a:schemeClr val="accent1"/>
                </a:solidFill>
              </a:rPr>
              <a:t>Andersen-Tawil Syndrome</a:t>
            </a:r>
          </a:p>
        </p:txBody>
      </p:sp>
      <p:pic>
        <p:nvPicPr>
          <p:cNvPr id="6" name="Picture 5" descr="A group of people posing for the camera&#10;&#10;Description automatically generated">
            <a:extLst>
              <a:ext uri="{FF2B5EF4-FFF2-40B4-BE49-F238E27FC236}">
                <a16:creationId xmlns:a16="http://schemas.microsoft.com/office/drawing/2014/main" id="{3D3A7BC5-1B7A-414B-B078-F83C07D8643B}"/>
              </a:ext>
            </a:extLst>
          </p:cNvPr>
          <p:cNvPicPr>
            <a:picLocks noChangeAspect="1"/>
          </p:cNvPicPr>
          <p:nvPr/>
        </p:nvPicPr>
        <p:blipFill>
          <a:blip r:embed="rId3"/>
          <a:stretch>
            <a:fillRect/>
          </a:stretch>
        </p:blipFill>
        <p:spPr>
          <a:xfrm>
            <a:off x="2897945" y="1485589"/>
            <a:ext cx="6006904" cy="3886822"/>
          </a:xfrm>
          <a:prstGeom prst="rect">
            <a:avLst/>
          </a:prstGeom>
        </p:spPr>
      </p:pic>
    </p:spTree>
    <p:extLst>
      <p:ext uri="{BB962C8B-B14F-4D97-AF65-F5344CB8AC3E}">
        <p14:creationId xmlns:p14="http://schemas.microsoft.com/office/powerpoint/2010/main" val="1132680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878" y="240747"/>
            <a:ext cx="10714042" cy="760105"/>
          </a:xfrm>
        </p:spPr>
        <p:txBody>
          <a:bodyPr>
            <a:normAutofit/>
          </a:bodyPr>
          <a:lstStyle/>
          <a:p>
            <a:pPr algn="ctr"/>
            <a:r>
              <a:rPr lang="en-US" dirty="0">
                <a:solidFill>
                  <a:schemeClr val="accent1"/>
                </a:solidFill>
              </a:rPr>
              <a:t>Muscle Channelopathies</a:t>
            </a:r>
          </a:p>
        </p:txBody>
      </p:sp>
      <p:sp>
        <p:nvSpPr>
          <p:cNvPr id="3" name="Content Placeholder 2"/>
          <p:cNvSpPr>
            <a:spLocks noGrp="1"/>
          </p:cNvSpPr>
          <p:nvPr>
            <p:ph idx="1"/>
          </p:nvPr>
        </p:nvSpPr>
        <p:spPr>
          <a:xfrm>
            <a:off x="3602181" y="1874884"/>
            <a:ext cx="4815840" cy="3956159"/>
          </a:xfrm>
        </p:spPr>
        <p:txBody>
          <a:bodyPr>
            <a:normAutofit/>
          </a:bodyPr>
          <a:lstStyle/>
          <a:p>
            <a:pPr marL="0" indent="0" algn="ctr">
              <a:buNone/>
            </a:pPr>
            <a:r>
              <a:rPr lang="en-US" sz="2200" dirty="0"/>
              <a:t>Hyperkalemic periodic paralysis</a:t>
            </a:r>
          </a:p>
          <a:p>
            <a:pPr marL="0" indent="0" algn="ctr">
              <a:buNone/>
            </a:pPr>
            <a:r>
              <a:rPr lang="en-US" sz="2200" dirty="0"/>
              <a:t>Hypokalemic periodic paralysis</a:t>
            </a:r>
          </a:p>
          <a:p>
            <a:pPr marL="0" indent="0" algn="ctr">
              <a:buNone/>
            </a:pPr>
            <a:endParaRPr lang="en-US" sz="2200" dirty="0"/>
          </a:p>
          <a:p>
            <a:pPr marL="0" indent="0" algn="ctr">
              <a:buNone/>
            </a:pPr>
            <a:r>
              <a:rPr lang="en-US" sz="2200" dirty="0"/>
              <a:t>Congenital </a:t>
            </a:r>
            <a:r>
              <a:rPr lang="en-US" sz="2200" dirty="0" err="1"/>
              <a:t>myasthenic</a:t>
            </a:r>
            <a:r>
              <a:rPr lang="en-US" sz="2200" dirty="0"/>
              <a:t> syndrome</a:t>
            </a:r>
          </a:p>
          <a:p>
            <a:pPr marL="0" indent="0" algn="ctr">
              <a:buNone/>
            </a:pPr>
            <a:r>
              <a:rPr lang="en-US" sz="2200" dirty="0" err="1"/>
              <a:t>Myotonia</a:t>
            </a:r>
            <a:r>
              <a:rPr lang="en-US" sz="2200" dirty="0"/>
              <a:t> </a:t>
            </a:r>
            <a:r>
              <a:rPr lang="en-US" sz="2200" dirty="0" err="1"/>
              <a:t>congenita</a:t>
            </a:r>
            <a:endParaRPr lang="en-US" sz="2200" dirty="0"/>
          </a:p>
          <a:p>
            <a:pPr marL="0" indent="0" algn="ctr">
              <a:buNone/>
            </a:pPr>
            <a:r>
              <a:rPr lang="en-US" sz="2200" dirty="0" err="1"/>
              <a:t>Paramyotonia</a:t>
            </a:r>
            <a:r>
              <a:rPr lang="en-US" sz="2200" dirty="0"/>
              <a:t> </a:t>
            </a:r>
            <a:r>
              <a:rPr lang="en-US" sz="2200" dirty="0" err="1"/>
              <a:t>congenita</a:t>
            </a:r>
            <a:endParaRPr lang="en-US" sz="2200" dirty="0"/>
          </a:p>
          <a:p>
            <a:pPr marL="0" indent="0" algn="ctr">
              <a:buNone/>
            </a:pPr>
            <a:endParaRPr lang="en-US" sz="2200" dirty="0"/>
          </a:p>
          <a:p>
            <a:pPr marL="0" indent="0" algn="ctr">
              <a:buNone/>
            </a:pPr>
            <a:r>
              <a:rPr lang="en-US" sz="2200" dirty="0"/>
              <a:t>Central core disease</a:t>
            </a:r>
          </a:p>
        </p:txBody>
      </p:sp>
      <p:pic>
        <p:nvPicPr>
          <p:cNvPr id="4" name="Picture 3">
            <a:extLst>
              <a:ext uri="{FF2B5EF4-FFF2-40B4-BE49-F238E27FC236}">
                <a16:creationId xmlns:a16="http://schemas.microsoft.com/office/drawing/2014/main" id="{943039B2-B7C0-454B-A3B6-DC374D164589}"/>
              </a:ext>
            </a:extLst>
          </p:cNvPr>
          <p:cNvPicPr>
            <a:picLocks noChangeAspect="1"/>
          </p:cNvPicPr>
          <p:nvPr/>
        </p:nvPicPr>
        <p:blipFill>
          <a:blip r:embed="rId3"/>
          <a:stretch>
            <a:fillRect/>
          </a:stretch>
        </p:blipFill>
        <p:spPr>
          <a:xfrm>
            <a:off x="2991094" y="0"/>
            <a:ext cx="6209811" cy="6858000"/>
          </a:xfrm>
          <a:prstGeom prst="rect">
            <a:avLst/>
          </a:prstGeom>
        </p:spPr>
      </p:pic>
    </p:spTree>
    <p:extLst>
      <p:ext uri="{BB962C8B-B14F-4D97-AF65-F5344CB8AC3E}">
        <p14:creationId xmlns:p14="http://schemas.microsoft.com/office/powerpoint/2010/main" val="565901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56692"/>
            <a:ext cx="7729728" cy="1188720"/>
          </a:xfrm>
        </p:spPr>
        <p:txBody>
          <a:bodyPr/>
          <a:lstStyle/>
          <a:p>
            <a:pPr algn="ctr"/>
            <a:r>
              <a:rPr lang="en-US" dirty="0">
                <a:solidFill>
                  <a:schemeClr val="accent1"/>
                </a:solidFill>
              </a:rPr>
              <a:t>Channelopathies</a:t>
            </a:r>
          </a:p>
        </p:txBody>
      </p:sp>
      <p:sp>
        <p:nvSpPr>
          <p:cNvPr id="3" name="Content Placeholder 2"/>
          <p:cNvSpPr>
            <a:spLocks noGrp="1"/>
          </p:cNvSpPr>
          <p:nvPr>
            <p:ph idx="1"/>
          </p:nvPr>
        </p:nvSpPr>
        <p:spPr>
          <a:xfrm>
            <a:off x="4925567" y="1243244"/>
            <a:ext cx="2340864" cy="2268167"/>
          </a:xfrm>
        </p:spPr>
        <p:txBody>
          <a:bodyPr>
            <a:normAutofit/>
          </a:bodyPr>
          <a:lstStyle/>
          <a:p>
            <a:endParaRPr lang="en-US" dirty="0"/>
          </a:p>
          <a:p>
            <a:pPr marL="0" indent="0">
              <a:buNone/>
            </a:pPr>
            <a:r>
              <a:rPr lang="en-US" dirty="0">
                <a:solidFill>
                  <a:schemeClr val="accent1"/>
                </a:solidFill>
              </a:rPr>
              <a:t>Ligand-gated</a:t>
            </a:r>
          </a:p>
          <a:p>
            <a:endParaRPr lang="en-US" dirty="0"/>
          </a:p>
          <a:p>
            <a:endParaRPr lang="en-US" dirty="0"/>
          </a:p>
        </p:txBody>
      </p:sp>
      <p:pic>
        <p:nvPicPr>
          <p:cNvPr id="4" name="Picture 3"/>
          <p:cNvPicPr>
            <a:picLocks noChangeAspect="1"/>
          </p:cNvPicPr>
          <p:nvPr/>
        </p:nvPicPr>
        <p:blipFill>
          <a:blip r:embed="rId3"/>
          <a:stretch>
            <a:fillRect/>
          </a:stretch>
        </p:blipFill>
        <p:spPr>
          <a:xfrm>
            <a:off x="1927465" y="2296792"/>
            <a:ext cx="8337069" cy="4331368"/>
          </a:xfrm>
          <a:prstGeom prst="rect">
            <a:avLst/>
          </a:prstGeom>
        </p:spPr>
      </p:pic>
    </p:spTree>
    <p:extLst>
      <p:ext uri="{BB962C8B-B14F-4D97-AF65-F5344CB8AC3E}">
        <p14:creationId xmlns:p14="http://schemas.microsoft.com/office/powerpoint/2010/main" val="2226095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671550" cy="1600200"/>
          </a:xfrm>
        </p:spPr>
        <p:txBody>
          <a:bodyPr>
            <a:normAutofit/>
          </a:bodyPr>
          <a:lstStyle/>
          <a:p>
            <a:r>
              <a:rPr lang="en-US" dirty="0">
                <a:solidFill>
                  <a:schemeClr val="accent1"/>
                </a:solidFill>
              </a:rPr>
              <a:t>Neuronal Channelopathies</a:t>
            </a:r>
          </a:p>
        </p:txBody>
      </p:sp>
      <p:sp>
        <p:nvSpPr>
          <p:cNvPr id="3" name="Content Placeholder 2"/>
          <p:cNvSpPr>
            <a:spLocks noGrp="1"/>
          </p:cNvSpPr>
          <p:nvPr>
            <p:ph idx="1"/>
          </p:nvPr>
        </p:nvSpPr>
        <p:spPr>
          <a:xfrm>
            <a:off x="6115050" y="569167"/>
            <a:ext cx="6076950" cy="6103964"/>
          </a:xfrm>
        </p:spPr>
        <p:txBody>
          <a:bodyPr>
            <a:noAutofit/>
          </a:bodyPr>
          <a:lstStyle/>
          <a:p>
            <a:r>
              <a:rPr lang="en-US" sz="2000" dirty="0"/>
              <a:t>Benign familial neonatal/infantile epilepsy</a:t>
            </a:r>
          </a:p>
          <a:p>
            <a:r>
              <a:rPr lang="en-US" sz="2000" dirty="0"/>
              <a:t>Early infantile epileptic encephalopathy</a:t>
            </a:r>
          </a:p>
          <a:p>
            <a:r>
              <a:rPr lang="en-US" sz="2000" dirty="0"/>
              <a:t>Generalized epilepsy with febrile seizures plus</a:t>
            </a:r>
          </a:p>
          <a:p>
            <a:r>
              <a:rPr lang="en-US" sz="2000" dirty="0"/>
              <a:t>Generalized epilepsy with paroxysmal </a:t>
            </a:r>
            <a:r>
              <a:rPr lang="en-US" sz="2000" dirty="0" err="1"/>
              <a:t>dyskinesias</a:t>
            </a:r>
            <a:endParaRPr lang="en-US" sz="2000" dirty="0"/>
          </a:p>
          <a:p>
            <a:r>
              <a:rPr lang="en-US" sz="2000" dirty="0"/>
              <a:t>Childhood absence epilepsy</a:t>
            </a:r>
          </a:p>
          <a:p>
            <a:r>
              <a:rPr lang="en-US" sz="2000" dirty="0"/>
              <a:t>Juvenile myoclonic epilepsy</a:t>
            </a:r>
          </a:p>
          <a:p>
            <a:r>
              <a:rPr lang="en-US" sz="2000" dirty="0"/>
              <a:t>Nocturnal frontal lobe epilepsy, types 1, 3, 4, and 5</a:t>
            </a:r>
          </a:p>
          <a:p>
            <a:r>
              <a:rPr lang="en-US" sz="2000" dirty="0" err="1"/>
              <a:t>Dravet</a:t>
            </a:r>
            <a:r>
              <a:rPr lang="en-US" sz="2000" dirty="0"/>
              <a:t> syndrome</a:t>
            </a:r>
          </a:p>
          <a:p>
            <a:endParaRPr lang="en-US" sz="2000" dirty="0"/>
          </a:p>
          <a:p>
            <a:r>
              <a:rPr lang="en-US" sz="2000" dirty="0"/>
              <a:t>Familial hemiplegic migraine, types 1, 2, and 3</a:t>
            </a:r>
          </a:p>
          <a:p>
            <a:r>
              <a:rPr lang="en-US" sz="2000" dirty="0"/>
              <a:t>Episodic ataxia, types 1, 2, and 5</a:t>
            </a:r>
          </a:p>
          <a:p>
            <a:r>
              <a:rPr lang="en-US" sz="2000" dirty="0"/>
              <a:t>Spinocerebellar ataxia, types 6 and 13</a:t>
            </a:r>
          </a:p>
          <a:p>
            <a:r>
              <a:rPr lang="en-US" sz="2000" dirty="0"/>
              <a:t>Familial paroxysmal </a:t>
            </a:r>
            <a:r>
              <a:rPr lang="en-US" sz="2000" dirty="0" err="1"/>
              <a:t>dyskinesias</a:t>
            </a:r>
            <a:endParaRPr lang="en-US" sz="2000" dirty="0"/>
          </a:p>
          <a:p>
            <a:endParaRPr lang="en-US" sz="2000" dirty="0"/>
          </a:p>
          <a:p>
            <a:r>
              <a:rPr lang="en-US" sz="2000" dirty="0" err="1"/>
              <a:t>Hyperekplexia</a:t>
            </a:r>
            <a:r>
              <a:rPr lang="en-US" sz="2000" dirty="0"/>
              <a:t> or stiff baby syndrome</a:t>
            </a:r>
          </a:p>
        </p:txBody>
      </p:sp>
    </p:spTree>
    <p:extLst>
      <p:ext uri="{BB962C8B-B14F-4D97-AF65-F5344CB8AC3E}">
        <p14:creationId xmlns:p14="http://schemas.microsoft.com/office/powerpoint/2010/main" val="1111045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671550" cy="1600200"/>
          </a:xfrm>
        </p:spPr>
        <p:txBody>
          <a:bodyPr>
            <a:normAutofit/>
          </a:bodyPr>
          <a:lstStyle/>
          <a:p>
            <a:r>
              <a:rPr lang="en-US" dirty="0">
                <a:solidFill>
                  <a:schemeClr val="accent1"/>
                </a:solidFill>
              </a:rPr>
              <a:t>Neuronal Channelopathies</a:t>
            </a:r>
          </a:p>
        </p:txBody>
      </p:sp>
      <p:sp>
        <p:nvSpPr>
          <p:cNvPr id="3" name="Content Placeholder 2"/>
          <p:cNvSpPr>
            <a:spLocks noGrp="1"/>
          </p:cNvSpPr>
          <p:nvPr>
            <p:ph idx="1"/>
          </p:nvPr>
        </p:nvSpPr>
        <p:spPr>
          <a:xfrm>
            <a:off x="6115050" y="569167"/>
            <a:ext cx="6076950" cy="6103964"/>
          </a:xfrm>
        </p:spPr>
        <p:txBody>
          <a:bodyPr>
            <a:noAutofit/>
          </a:bodyPr>
          <a:lstStyle/>
          <a:p>
            <a:r>
              <a:rPr lang="en-US" sz="2000" dirty="0"/>
              <a:t>Benign familial neonatal/infantile epilepsy</a:t>
            </a:r>
          </a:p>
          <a:p>
            <a:r>
              <a:rPr lang="en-US" sz="2000" dirty="0"/>
              <a:t>Early infantile epileptic encephalopathy</a:t>
            </a:r>
          </a:p>
          <a:p>
            <a:r>
              <a:rPr lang="en-US" sz="2000" dirty="0"/>
              <a:t>Generalized epilepsy with febrile seizures plus</a:t>
            </a:r>
          </a:p>
          <a:p>
            <a:r>
              <a:rPr lang="en-US" sz="2000" dirty="0"/>
              <a:t>Generalized epilepsy with paroxysmal </a:t>
            </a:r>
            <a:r>
              <a:rPr lang="en-US" sz="2000" dirty="0" err="1"/>
              <a:t>dyskinesias</a:t>
            </a:r>
            <a:endParaRPr lang="en-US" sz="2000" dirty="0"/>
          </a:p>
          <a:p>
            <a:r>
              <a:rPr lang="en-US" sz="2000" dirty="0"/>
              <a:t>Childhood absence epilepsy</a:t>
            </a:r>
          </a:p>
          <a:p>
            <a:r>
              <a:rPr lang="en-US" sz="2000" dirty="0"/>
              <a:t>Juvenile myoclonic epilepsy</a:t>
            </a:r>
          </a:p>
          <a:p>
            <a:r>
              <a:rPr lang="en-US" sz="2000" dirty="0"/>
              <a:t>Nocturnal frontal lobe epilepsy, types 1, 3, 4, and 5</a:t>
            </a:r>
          </a:p>
          <a:p>
            <a:r>
              <a:rPr lang="en-US" sz="2000" dirty="0" err="1"/>
              <a:t>Dravet</a:t>
            </a:r>
            <a:r>
              <a:rPr lang="en-US" sz="2000" dirty="0"/>
              <a:t> syndrome</a:t>
            </a:r>
          </a:p>
          <a:p>
            <a:endParaRPr lang="en-US" sz="2000" dirty="0"/>
          </a:p>
          <a:p>
            <a:r>
              <a:rPr lang="en-US" sz="2000" dirty="0"/>
              <a:t>Familial hemiplegic migraine, types 1, 2, and 3</a:t>
            </a:r>
          </a:p>
          <a:p>
            <a:r>
              <a:rPr lang="en-US" sz="2000" dirty="0"/>
              <a:t>Episodic ataxia, types 1, 2, and 5</a:t>
            </a:r>
          </a:p>
          <a:p>
            <a:r>
              <a:rPr lang="en-US" sz="2000" dirty="0"/>
              <a:t>Spinocerebellar ataxia, types 6 and 13</a:t>
            </a:r>
          </a:p>
          <a:p>
            <a:r>
              <a:rPr lang="en-US" sz="2000" dirty="0"/>
              <a:t>Familial paroxysmal </a:t>
            </a:r>
            <a:r>
              <a:rPr lang="en-US" sz="2000" dirty="0" err="1"/>
              <a:t>dyskinesias</a:t>
            </a:r>
            <a:endParaRPr lang="en-US" sz="2000" dirty="0"/>
          </a:p>
          <a:p>
            <a:endParaRPr lang="en-US" sz="2000" dirty="0"/>
          </a:p>
          <a:p>
            <a:r>
              <a:rPr lang="en-US" sz="2000" dirty="0" err="1"/>
              <a:t>Hyperekplexia</a:t>
            </a:r>
            <a:r>
              <a:rPr lang="en-US" sz="2000" dirty="0"/>
              <a:t> or stiff baby syndrome</a:t>
            </a:r>
          </a:p>
        </p:txBody>
      </p:sp>
      <p:sp>
        <p:nvSpPr>
          <p:cNvPr id="4" name="Left Brace 3">
            <a:extLst>
              <a:ext uri="{FF2B5EF4-FFF2-40B4-BE49-F238E27FC236}">
                <a16:creationId xmlns:a16="http://schemas.microsoft.com/office/drawing/2014/main" id="{17E8EF77-C654-4E59-864D-0E955495D5AC}"/>
              </a:ext>
            </a:extLst>
          </p:cNvPr>
          <p:cNvSpPr/>
          <p:nvPr/>
        </p:nvSpPr>
        <p:spPr>
          <a:xfrm>
            <a:off x="5511338" y="723207"/>
            <a:ext cx="631767" cy="2909455"/>
          </a:xfrm>
          <a:prstGeom prst="leftBrace">
            <a:avLst>
              <a:gd name="adj1" fmla="val 8333"/>
              <a:gd name="adj2" fmla="val 497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AA5FAAA8-982C-4C45-9CD2-FA91A3955811}"/>
              </a:ext>
            </a:extLst>
          </p:cNvPr>
          <p:cNvSpPr/>
          <p:nvPr/>
        </p:nvSpPr>
        <p:spPr>
          <a:xfrm>
            <a:off x="5619404" y="4688378"/>
            <a:ext cx="365760" cy="9642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EE489A8-A9B9-4E16-8BD4-422EB6C8EFFC}"/>
              </a:ext>
            </a:extLst>
          </p:cNvPr>
          <p:cNvCxnSpPr/>
          <p:nvPr/>
        </p:nvCxnSpPr>
        <p:spPr>
          <a:xfrm flipH="1">
            <a:off x="4954385" y="4322618"/>
            <a:ext cx="955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1D1D3DF-16A3-4A4B-A8A4-3CC96705D816}"/>
              </a:ext>
            </a:extLst>
          </p:cNvPr>
          <p:cNvSpPr txBox="1"/>
          <p:nvPr/>
        </p:nvSpPr>
        <p:spPr>
          <a:xfrm>
            <a:off x="4560950" y="1954075"/>
            <a:ext cx="950388" cy="369332"/>
          </a:xfrm>
          <a:prstGeom prst="rect">
            <a:avLst/>
          </a:prstGeom>
          <a:noFill/>
        </p:spPr>
        <p:txBody>
          <a:bodyPr wrap="none" rtlCol="0">
            <a:spAutoFit/>
          </a:bodyPr>
          <a:lstStyle/>
          <a:p>
            <a:r>
              <a:rPr lang="en-US" dirty="0"/>
              <a:t>Epilepsy</a:t>
            </a:r>
          </a:p>
        </p:txBody>
      </p:sp>
      <p:sp>
        <p:nvSpPr>
          <p:cNvPr id="10" name="TextBox 9">
            <a:extLst>
              <a:ext uri="{FF2B5EF4-FFF2-40B4-BE49-F238E27FC236}">
                <a16:creationId xmlns:a16="http://schemas.microsoft.com/office/drawing/2014/main" id="{012D1E51-4794-4FCC-A594-D40E45D7EA90}"/>
              </a:ext>
            </a:extLst>
          </p:cNvPr>
          <p:cNvSpPr txBox="1"/>
          <p:nvPr/>
        </p:nvSpPr>
        <p:spPr>
          <a:xfrm>
            <a:off x="3729789" y="4137952"/>
            <a:ext cx="1019895" cy="369332"/>
          </a:xfrm>
          <a:prstGeom prst="rect">
            <a:avLst/>
          </a:prstGeom>
          <a:noFill/>
        </p:spPr>
        <p:txBody>
          <a:bodyPr wrap="none" rtlCol="0">
            <a:spAutoFit/>
          </a:bodyPr>
          <a:lstStyle/>
          <a:p>
            <a:r>
              <a:rPr lang="en-US" dirty="0"/>
              <a:t>Migraine</a:t>
            </a:r>
          </a:p>
        </p:txBody>
      </p:sp>
      <p:sp>
        <p:nvSpPr>
          <p:cNvPr id="11" name="TextBox 10">
            <a:extLst>
              <a:ext uri="{FF2B5EF4-FFF2-40B4-BE49-F238E27FC236}">
                <a16:creationId xmlns:a16="http://schemas.microsoft.com/office/drawing/2014/main" id="{4839C5C8-8292-46E3-A2B6-ABBF341CA8E3}"/>
              </a:ext>
            </a:extLst>
          </p:cNvPr>
          <p:cNvSpPr txBox="1"/>
          <p:nvPr/>
        </p:nvSpPr>
        <p:spPr>
          <a:xfrm>
            <a:off x="3493029" y="4944871"/>
            <a:ext cx="2135841" cy="369332"/>
          </a:xfrm>
          <a:prstGeom prst="rect">
            <a:avLst/>
          </a:prstGeom>
          <a:noFill/>
        </p:spPr>
        <p:txBody>
          <a:bodyPr wrap="none" rtlCol="0">
            <a:spAutoFit/>
          </a:bodyPr>
          <a:lstStyle/>
          <a:p>
            <a:r>
              <a:rPr lang="en-US" dirty="0"/>
              <a:t>Movement disorders</a:t>
            </a:r>
          </a:p>
        </p:txBody>
      </p:sp>
    </p:spTree>
    <p:extLst>
      <p:ext uri="{BB962C8B-B14F-4D97-AF65-F5344CB8AC3E}">
        <p14:creationId xmlns:p14="http://schemas.microsoft.com/office/powerpoint/2010/main" val="3620592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Case 3</a:t>
            </a:r>
          </a:p>
        </p:txBody>
      </p:sp>
      <p:sp>
        <p:nvSpPr>
          <p:cNvPr id="3" name="Content Placeholder 2"/>
          <p:cNvSpPr>
            <a:spLocks noGrp="1"/>
          </p:cNvSpPr>
          <p:nvPr>
            <p:ph idx="1"/>
          </p:nvPr>
        </p:nvSpPr>
        <p:spPr/>
        <p:txBody>
          <a:bodyPr>
            <a:normAutofit/>
          </a:bodyPr>
          <a:lstStyle/>
          <a:p>
            <a:pPr lvl="1"/>
            <a:endParaRPr lang="en-US" dirty="0"/>
          </a:p>
          <a:p>
            <a:pPr lvl="1"/>
            <a:endParaRPr lang="en-US" dirty="0"/>
          </a:p>
          <a:p>
            <a:pPr lvl="1"/>
            <a:endParaRPr lang="en-US" dirty="0"/>
          </a:p>
          <a:p>
            <a:pPr lvl="1"/>
            <a:endParaRPr lang="en-US" dirty="0"/>
          </a:p>
        </p:txBody>
      </p:sp>
      <p:sp>
        <p:nvSpPr>
          <p:cNvPr id="5" name="Content Placeholder 2"/>
          <p:cNvSpPr txBox="1">
            <a:spLocks/>
          </p:cNvSpPr>
          <p:nvPr/>
        </p:nvSpPr>
        <p:spPr>
          <a:xfrm>
            <a:off x="3432518" y="135731"/>
            <a:ext cx="8540408" cy="65865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900" kern="1200">
                <a:solidFill>
                  <a:schemeClr val="tx1"/>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0"/>
              </a:spcBef>
              <a:buClrTx/>
              <a:buFontTx/>
              <a:buNone/>
            </a:pPr>
            <a:endParaRPr lang="en-US" u="sng" dirty="0"/>
          </a:p>
          <a:p>
            <a:pPr marL="0" indent="0">
              <a:spcBef>
                <a:spcPts val="0"/>
              </a:spcBef>
              <a:buClrTx/>
              <a:buFontTx/>
              <a:buNone/>
            </a:pPr>
            <a:endParaRPr lang="en-US" sz="2000" u="sng" dirty="0"/>
          </a:p>
          <a:p>
            <a:pPr marL="0" indent="0">
              <a:spcBef>
                <a:spcPts val="0"/>
              </a:spcBef>
              <a:buClrTx/>
              <a:buFontTx/>
              <a:buNone/>
            </a:pPr>
            <a:r>
              <a:rPr lang="en-US" sz="2000" u="sng" dirty="0"/>
              <a:t>CC:</a:t>
            </a:r>
            <a:r>
              <a:rPr lang="en-US" sz="2000" dirty="0"/>
              <a:t> 17 y/o girl who presents with 1 day of right sided weakness, aphasia, and encephalopathy </a:t>
            </a:r>
          </a:p>
          <a:p>
            <a:pPr marL="0" indent="0">
              <a:spcBef>
                <a:spcPts val="0"/>
              </a:spcBef>
              <a:buClrTx/>
              <a:buFontTx/>
              <a:buNone/>
            </a:pPr>
            <a:endParaRPr lang="en-US" sz="2000" dirty="0"/>
          </a:p>
          <a:p>
            <a:pPr marL="0" indent="0">
              <a:spcBef>
                <a:spcPts val="0"/>
              </a:spcBef>
              <a:buClrTx/>
              <a:buFontTx/>
              <a:buNone/>
            </a:pPr>
            <a:r>
              <a:rPr lang="en-US" sz="2000" u="sng" dirty="0"/>
              <a:t>HPI:</a:t>
            </a:r>
            <a:r>
              <a:rPr lang="en-US" sz="2000" dirty="0"/>
              <a:t> Reported “feeling a migraine coming on” the night before these symptoms began. Initially partially responsive to migraine cocktail before worsening again. Now with fever in ED. </a:t>
            </a:r>
          </a:p>
          <a:p>
            <a:pPr marL="0" indent="0">
              <a:spcBef>
                <a:spcPts val="0"/>
              </a:spcBef>
              <a:buClrTx/>
              <a:buFontTx/>
              <a:buNone/>
            </a:pPr>
            <a:endParaRPr lang="en-US" sz="2000" u="sng" dirty="0"/>
          </a:p>
          <a:p>
            <a:pPr marL="0" indent="0">
              <a:spcBef>
                <a:spcPts val="0"/>
              </a:spcBef>
              <a:buClrTx/>
              <a:buFontTx/>
              <a:buNone/>
            </a:pPr>
            <a:r>
              <a:rPr lang="en-US" sz="2000" dirty="0"/>
              <a:t>Has similar, although less severe, symptoms every 5-6 weeks</a:t>
            </a:r>
          </a:p>
          <a:p>
            <a:pPr marL="0" indent="0">
              <a:spcBef>
                <a:spcPts val="0"/>
              </a:spcBef>
              <a:buClrTx/>
              <a:buFontTx/>
              <a:buNone/>
            </a:pPr>
            <a:endParaRPr lang="en-US" sz="2000" dirty="0"/>
          </a:p>
          <a:p>
            <a:pPr marL="0" indent="0">
              <a:spcBef>
                <a:spcPts val="0"/>
              </a:spcBef>
              <a:buClrTx/>
              <a:buFontTx/>
              <a:buNone/>
            </a:pPr>
            <a:r>
              <a:rPr lang="en-US" sz="2000" dirty="0"/>
              <a:t>Had several seizures as an infant. Freshman in high school.</a:t>
            </a:r>
          </a:p>
          <a:p>
            <a:pPr marL="0" indent="0">
              <a:spcBef>
                <a:spcPts val="0"/>
              </a:spcBef>
              <a:buClrTx/>
              <a:buFontTx/>
              <a:buNone/>
            </a:pPr>
            <a:endParaRPr lang="en-US" sz="2000" dirty="0"/>
          </a:p>
          <a:p>
            <a:pPr marL="0" indent="0">
              <a:spcBef>
                <a:spcPts val="0"/>
              </a:spcBef>
              <a:buClrTx/>
              <a:buFontTx/>
              <a:buNone/>
            </a:pPr>
            <a:r>
              <a:rPr lang="en-US" sz="2000" u="sng" dirty="0"/>
              <a:t>Exam:</a:t>
            </a:r>
            <a:r>
              <a:rPr lang="en-US" sz="2000" dirty="0"/>
              <a:t> Somnolent. Unable to follow commands. Only moans. Right hemiparesis face/arm &gt; leg. Upgoing right toe. </a:t>
            </a:r>
          </a:p>
          <a:p>
            <a:pPr marL="0" indent="0">
              <a:spcBef>
                <a:spcPts val="0"/>
              </a:spcBef>
              <a:buClrTx/>
              <a:buFontTx/>
              <a:buNone/>
            </a:pPr>
            <a:endParaRPr lang="en-US" sz="2000" u="sng" dirty="0"/>
          </a:p>
          <a:p>
            <a:pPr marL="0" indent="0">
              <a:spcBef>
                <a:spcPts val="0"/>
              </a:spcBef>
              <a:buClrTx/>
              <a:buFontTx/>
              <a:buNone/>
            </a:pPr>
            <a:r>
              <a:rPr lang="en-US" sz="2000" u="sng" dirty="0"/>
              <a:t>Work-up</a:t>
            </a:r>
            <a:r>
              <a:rPr lang="en-US" sz="2000" dirty="0"/>
              <a:t>: </a:t>
            </a:r>
          </a:p>
          <a:p>
            <a:pPr>
              <a:spcBef>
                <a:spcPts val="0"/>
              </a:spcBef>
              <a:buClrTx/>
            </a:pPr>
            <a:r>
              <a:rPr lang="en-US" sz="2000" dirty="0"/>
              <a:t>CSF with 2 cells, R8, P122, G78, MEP neg. </a:t>
            </a:r>
          </a:p>
          <a:p>
            <a:pPr>
              <a:spcBef>
                <a:spcPts val="0"/>
              </a:spcBef>
              <a:buClrTx/>
            </a:pPr>
            <a:r>
              <a:rPr lang="en-US" sz="2000" dirty="0"/>
              <a:t>CTH/CTA normal. </a:t>
            </a:r>
          </a:p>
          <a:p>
            <a:pPr>
              <a:spcBef>
                <a:spcPts val="0"/>
              </a:spcBef>
              <a:buClrTx/>
            </a:pPr>
            <a:r>
              <a:rPr lang="en-US" sz="2000" dirty="0"/>
              <a:t>MRI with ribboning of restricted diffusion along the L hemispheric cortex with decreased perfusion in associated vessels. </a:t>
            </a:r>
          </a:p>
        </p:txBody>
      </p:sp>
    </p:spTree>
    <p:extLst>
      <p:ext uri="{BB962C8B-B14F-4D97-AF65-F5344CB8AC3E}">
        <p14:creationId xmlns:p14="http://schemas.microsoft.com/office/powerpoint/2010/main" val="1767549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7840" y="406120"/>
            <a:ext cx="6423660" cy="4165880"/>
          </a:xfrm>
        </p:spPr>
        <p:txBody>
          <a:bodyPr>
            <a:noAutofit/>
          </a:bodyPr>
          <a:lstStyle/>
          <a:p>
            <a:pPr marL="0" indent="0">
              <a:buNone/>
            </a:pPr>
            <a:r>
              <a:rPr lang="en-US" sz="2200" u="sng" dirty="0"/>
              <a:t>International Headache Classification</a:t>
            </a:r>
          </a:p>
          <a:p>
            <a:r>
              <a:rPr lang="en-US" sz="2200" dirty="0"/>
              <a:t>Migraine with aura including motor weakness AND at least 1 1</a:t>
            </a:r>
            <a:r>
              <a:rPr lang="en-US" sz="2200" baseline="30000" dirty="0"/>
              <a:t>st</a:t>
            </a:r>
            <a:r>
              <a:rPr lang="en-US" sz="2200" dirty="0"/>
              <a:t> or 2</a:t>
            </a:r>
            <a:r>
              <a:rPr lang="en-US" sz="2200" baseline="30000" dirty="0"/>
              <a:t>nd</a:t>
            </a:r>
            <a:r>
              <a:rPr lang="en-US" sz="2200" dirty="0"/>
              <a:t> degree relative with migraine with aura including weakness</a:t>
            </a:r>
          </a:p>
          <a:p>
            <a:endParaRPr lang="en-US" sz="2200" dirty="0"/>
          </a:p>
          <a:p>
            <a:r>
              <a:rPr lang="en-US" sz="2200" dirty="0"/>
              <a:t>Diagnostic criteria:</a:t>
            </a:r>
          </a:p>
          <a:p>
            <a:pPr lvl="1"/>
            <a:r>
              <a:rPr lang="en-US" sz="2200" dirty="0"/>
              <a:t>Meets criteria for migraine</a:t>
            </a:r>
          </a:p>
          <a:p>
            <a:pPr lvl="1"/>
            <a:r>
              <a:rPr lang="en-US" sz="2200" dirty="0"/>
              <a:t>Aura with both of the following</a:t>
            </a:r>
          </a:p>
          <a:p>
            <a:pPr lvl="2"/>
            <a:r>
              <a:rPr lang="en-US" sz="2200" dirty="0"/>
              <a:t>Fully reversible motor weakness</a:t>
            </a:r>
          </a:p>
          <a:p>
            <a:pPr lvl="2"/>
            <a:r>
              <a:rPr lang="en-US" sz="2200" dirty="0"/>
              <a:t>Fully reversible visual, sensory, or speech symptoms</a:t>
            </a:r>
          </a:p>
        </p:txBody>
      </p:sp>
      <p:sp>
        <p:nvSpPr>
          <p:cNvPr id="5" name="Title 1"/>
          <p:cNvSpPr>
            <a:spLocks noGrp="1"/>
          </p:cNvSpPr>
          <p:nvPr>
            <p:ph type="title"/>
          </p:nvPr>
        </p:nvSpPr>
        <p:spPr>
          <a:xfrm>
            <a:off x="839788" y="457200"/>
            <a:ext cx="4397230" cy="1600200"/>
          </a:xfrm>
        </p:spPr>
        <p:txBody>
          <a:bodyPr>
            <a:normAutofit/>
          </a:bodyPr>
          <a:lstStyle/>
          <a:p>
            <a:r>
              <a:rPr lang="en-US" sz="2800" dirty="0">
                <a:solidFill>
                  <a:schemeClr val="accent1"/>
                </a:solidFill>
              </a:rPr>
              <a:t>Familial hemiplegic migraine</a:t>
            </a:r>
          </a:p>
        </p:txBody>
      </p:sp>
      <p:sp>
        <p:nvSpPr>
          <p:cNvPr id="7" name="TextBox 6"/>
          <p:cNvSpPr txBox="1"/>
          <p:nvPr/>
        </p:nvSpPr>
        <p:spPr>
          <a:xfrm>
            <a:off x="5786846" y="4666776"/>
            <a:ext cx="5597283" cy="1785104"/>
          </a:xfrm>
          <a:prstGeom prst="rect">
            <a:avLst/>
          </a:prstGeom>
          <a:noFill/>
        </p:spPr>
        <p:txBody>
          <a:bodyPr wrap="square" numCol="2" rtlCol="0">
            <a:spAutoFit/>
          </a:bodyPr>
          <a:lstStyle/>
          <a:p>
            <a:pPr marL="285750" indent="-285750">
              <a:buFont typeface="Arial" charset="0"/>
              <a:buChar char="•"/>
            </a:pPr>
            <a:r>
              <a:rPr lang="en-US" sz="2200" dirty="0"/>
              <a:t>Subtypes:</a:t>
            </a:r>
          </a:p>
          <a:p>
            <a:pPr lvl="1"/>
            <a:r>
              <a:rPr lang="en-US" sz="2200" dirty="0"/>
              <a:t>FMH1: </a:t>
            </a:r>
            <a:r>
              <a:rPr lang="en-US" sz="2200" dirty="0">
                <a:solidFill>
                  <a:srgbClr val="FF0000"/>
                </a:solidFill>
              </a:rPr>
              <a:t>CACNA1A</a:t>
            </a:r>
          </a:p>
          <a:p>
            <a:pPr lvl="1"/>
            <a:r>
              <a:rPr lang="en-US" sz="2200" dirty="0"/>
              <a:t>FMH2: ATP1A2</a:t>
            </a:r>
          </a:p>
          <a:p>
            <a:pPr lvl="1"/>
            <a:r>
              <a:rPr lang="en-US" sz="2200" dirty="0"/>
              <a:t>FMH3: SCN1A</a:t>
            </a:r>
          </a:p>
          <a:p>
            <a:pPr lvl="1"/>
            <a:endParaRPr lang="en-US" sz="2200" dirty="0"/>
          </a:p>
          <a:p>
            <a:pPr marL="742950" lvl="1" indent="-285750">
              <a:buFont typeface="Arial" charset="0"/>
              <a:buChar char="•"/>
            </a:pPr>
            <a:r>
              <a:rPr lang="en-US" sz="2200" dirty="0"/>
              <a:t>Other:</a:t>
            </a:r>
          </a:p>
          <a:p>
            <a:pPr lvl="1"/>
            <a:r>
              <a:rPr lang="en-US" sz="2200" dirty="0"/>
              <a:t>	SLC1A3</a:t>
            </a:r>
          </a:p>
          <a:p>
            <a:pPr lvl="1"/>
            <a:r>
              <a:rPr lang="en-US" sz="2200" dirty="0"/>
              <a:t>	SLC4A4</a:t>
            </a:r>
          </a:p>
          <a:p>
            <a:endParaRPr lang="en-US" sz="2200" dirty="0"/>
          </a:p>
        </p:txBody>
      </p:sp>
    </p:spTree>
    <p:extLst>
      <p:ext uri="{BB962C8B-B14F-4D97-AF65-F5344CB8AC3E}">
        <p14:creationId xmlns:p14="http://schemas.microsoft.com/office/powerpoint/2010/main" val="2053747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9788" y="457200"/>
            <a:ext cx="4413856" cy="1600200"/>
          </a:xfrm>
        </p:spPr>
        <p:txBody>
          <a:bodyPr>
            <a:normAutofit/>
          </a:bodyPr>
          <a:lstStyle/>
          <a:p>
            <a:r>
              <a:rPr lang="en-US" sz="2800" dirty="0">
                <a:solidFill>
                  <a:schemeClr val="accent1"/>
                </a:solidFill>
              </a:rPr>
              <a:t>Familial hemiplegic migraine</a:t>
            </a:r>
          </a:p>
        </p:txBody>
      </p:sp>
      <p:sp>
        <p:nvSpPr>
          <p:cNvPr id="6" name="Content Placeholder 2"/>
          <p:cNvSpPr>
            <a:spLocks noGrp="1"/>
          </p:cNvSpPr>
          <p:nvPr>
            <p:ph idx="1"/>
          </p:nvPr>
        </p:nvSpPr>
        <p:spPr>
          <a:xfrm>
            <a:off x="5355771" y="0"/>
            <a:ext cx="6631441" cy="6336631"/>
          </a:xfrm>
        </p:spPr>
        <p:txBody>
          <a:bodyPr>
            <a:noAutofit/>
          </a:bodyPr>
          <a:lstStyle/>
          <a:p>
            <a:pPr marL="0" indent="0">
              <a:buNone/>
            </a:pPr>
            <a:endParaRPr lang="en-US" sz="2000" dirty="0"/>
          </a:p>
          <a:p>
            <a:r>
              <a:rPr lang="en-US" sz="2000" dirty="0"/>
              <a:t>Epidemiology:</a:t>
            </a:r>
          </a:p>
          <a:p>
            <a:pPr lvl="1"/>
            <a:r>
              <a:rPr lang="en-US" sz="2000" dirty="0"/>
              <a:t>Autosomal dominant inheritance</a:t>
            </a:r>
          </a:p>
          <a:p>
            <a:pPr lvl="1"/>
            <a:r>
              <a:rPr lang="en-US" sz="2000" dirty="0"/>
              <a:t>Begin 1</a:t>
            </a:r>
            <a:r>
              <a:rPr lang="en-US" sz="2000" baseline="30000" dirty="0"/>
              <a:t>st</a:t>
            </a:r>
            <a:r>
              <a:rPr lang="en-US" sz="2000" dirty="0"/>
              <a:t>-2</a:t>
            </a:r>
            <a:r>
              <a:rPr lang="en-US" sz="2000" baseline="30000" dirty="0"/>
              <a:t>nd</a:t>
            </a:r>
            <a:r>
              <a:rPr lang="en-US" sz="2000" dirty="0"/>
              <a:t> decade of life</a:t>
            </a:r>
          </a:p>
          <a:p>
            <a:pPr lvl="1"/>
            <a:endParaRPr lang="en-US" sz="2000" dirty="0"/>
          </a:p>
          <a:p>
            <a:r>
              <a:rPr lang="en-US" sz="2000" dirty="0"/>
              <a:t>Clinical presentation:</a:t>
            </a:r>
          </a:p>
          <a:p>
            <a:pPr lvl="1"/>
            <a:r>
              <a:rPr lang="en-US" sz="2000" dirty="0"/>
              <a:t>Most patients have migraine with aura</a:t>
            </a:r>
          </a:p>
          <a:p>
            <a:pPr lvl="1"/>
            <a:r>
              <a:rPr lang="en-US" sz="2000" dirty="0"/>
              <a:t>Typical: Aura of hemiparesis PLUS sensory, language, visual disturbance followed by headache</a:t>
            </a:r>
          </a:p>
          <a:p>
            <a:pPr lvl="1"/>
            <a:r>
              <a:rPr lang="en-US" sz="2000" dirty="0"/>
              <a:t>More severe: Confusion, coma, fever, hemiplegia lasting days to weeks &gt; seizures</a:t>
            </a:r>
          </a:p>
          <a:p>
            <a:pPr lvl="2"/>
            <a:r>
              <a:rPr lang="en-US" sz="2000" dirty="0"/>
              <a:t>33% in FHM1; 15% FHM2</a:t>
            </a:r>
          </a:p>
          <a:p>
            <a:pPr lvl="1"/>
            <a:r>
              <a:rPr lang="en-US" sz="2000" dirty="0"/>
              <a:t>With cerebellar signs: ataxia and/or nystagmus</a:t>
            </a:r>
          </a:p>
          <a:p>
            <a:endParaRPr lang="en-US" sz="2000" dirty="0"/>
          </a:p>
          <a:p>
            <a:r>
              <a:rPr lang="en-US" sz="2000" dirty="0"/>
              <a:t>Workup:</a:t>
            </a:r>
          </a:p>
          <a:p>
            <a:pPr lvl="1"/>
            <a:r>
              <a:rPr lang="en-US" sz="2000" dirty="0"/>
              <a:t>CSF: May show lymphocytic pleocytosis</a:t>
            </a:r>
          </a:p>
          <a:p>
            <a:pPr lvl="1"/>
            <a:r>
              <a:rPr lang="en-US" sz="2000" dirty="0"/>
              <a:t>MRI: acutely edema of the involved hemisphere AND narrowing of associated vessels; chronically the hemisphere can be atrophic</a:t>
            </a:r>
          </a:p>
          <a:p>
            <a:endParaRPr lang="en-US" sz="1800" dirty="0"/>
          </a:p>
          <a:p>
            <a:pPr lvl="1"/>
            <a:endParaRPr lang="en-US" sz="1800" dirty="0"/>
          </a:p>
          <a:p>
            <a:pPr lvl="1"/>
            <a:endParaRPr lang="en-US" sz="1800" dirty="0"/>
          </a:p>
          <a:p>
            <a:pPr lvl="1"/>
            <a:endParaRPr lang="en-US" sz="1800" dirty="0"/>
          </a:p>
          <a:p>
            <a:pPr lvl="1"/>
            <a:endParaRPr lang="en-US" sz="1800" dirty="0"/>
          </a:p>
        </p:txBody>
      </p:sp>
    </p:spTree>
    <p:extLst>
      <p:ext uri="{BB962C8B-B14F-4D97-AF65-F5344CB8AC3E}">
        <p14:creationId xmlns:p14="http://schemas.microsoft.com/office/powerpoint/2010/main" val="1431291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485" y="1100278"/>
            <a:ext cx="8183535" cy="5523108"/>
          </a:xfrm>
          <a:prstGeom prst="rect">
            <a:avLst/>
          </a:prstGeom>
        </p:spPr>
      </p:pic>
      <p:sp>
        <p:nvSpPr>
          <p:cNvPr id="6" name="Title 5"/>
          <p:cNvSpPr>
            <a:spLocks noGrp="1"/>
          </p:cNvSpPr>
          <p:nvPr>
            <p:ph type="title"/>
          </p:nvPr>
        </p:nvSpPr>
        <p:spPr>
          <a:xfrm>
            <a:off x="2327389" y="105380"/>
            <a:ext cx="7729728" cy="799940"/>
          </a:xfrm>
        </p:spPr>
        <p:txBody>
          <a:bodyPr/>
          <a:lstStyle/>
          <a:p>
            <a:pPr algn="ctr"/>
            <a:r>
              <a:rPr lang="en-US" dirty="0">
                <a:solidFill>
                  <a:schemeClr val="accent1"/>
                </a:solidFill>
              </a:rPr>
              <a:t>Pathophysiology</a:t>
            </a:r>
          </a:p>
        </p:txBody>
      </p:sp>
    </p:spTree>
    <p:extLst>
      <p:ext uri="{BB962C8B-B14F-4D97-AF65-F5344CB8AC3E}">
        <p14:creationId xmlns:p14="http://schemas.microsoft.com/office/powerpoint/2010/main" val="1302207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515513"/>
            <a:ext cx="7729728" cy="912234"/>
          </a:xfrm>
        </p:spPr>
        <p:txBody>
          <a:bodyPr/>
          <a:lstStyle/>
          <a:p>
            <a:pPr algn="ctr"/>
            <a:r>
              <a:rPr lang="en-US" dirty="0">
                <a:solidFill>
                  <a:schemeClr val="accent1"/>
                </a:solidFill>
              </a:rPr>
              <a:t>FHM1: CACNA1A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330" y="1620253"/>
            <a:ext cx="8605339" cy="4636168"/>
          </a:xfrm>
        </p:spPr>
      </p:pic>
    </p:spTree>
    <p:extLst>
      <p:ext uri="{BB962C8B-B14F-4D97-AF65-F5344CB8AC3E}">
        <p14:creationId xmlns:p14="http://schemas.microsoft.com/office/powerpoint/2010/main" val="809520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31136" y="419261"/>
            <a:ext cx="7729728" cy="931841"/>
          </a:xfrm>
        </p:spPr>
        <p:txBody>
          <a:bodyPr/>
          <a:lstStyle/>
          <a:p>
            <a:pPr algn="ctr"/>
            <a:r>
              <a:rPr lang="en-US" dirty="0">
                <a:solidFill>
                  <a:schemeClr val="accent1"/>
                </a:solidFill>
              </a:rPr>
              <a:t>CACNA1A</a:t>
            </a:r>
          </a:p>
        </p:txBody>
      </p:sp>
      <p:sp>
        <p:nvSpPr>
          <p:cNvPr id="6" name="Content Placeholder 5"/>
          <p:cNvSpPr>
            <a:spLocks noGrp="1"/>
          </p:cNvSpPr>
          <p:nvPr>
            <p:ph idx="1"/>
          </p:nvPr>
        </p:nvSpPr>
        <p:spPr>
          <a:xfrm>
            <a:off x="1030310" y="1844851"/>
            <a:ext cx="10133214" cy="4206814"/>
          </a:xfrm>
        </p:spPr>
        <p:txBody>
          <a:bodyPr>
            <a:noAutofit/>
          </a:bodyPr>
          <a:lstStyle/>
          <a:p>
            <a:r>
              <a:rPr lang="en-US" sz="2000" dirty="0"/>
              <a:t>Found on chromosome 19</a:t>
            </a:r>
          </a:p>
          <a:p>
            <a:r>
              <a:rPr lang="en-US" sz="2000" dirty="0"/>
              <a:t>Encodes the pore-forming alpha-1 subunit of P/Q type voltage-gated calcium channel Cav2.1</a:t>
            </a:r>
          </a:p>
          <a:p>
            <a:r>
              <a:rPr lang="en-US" sz="2000" dirty="0"/>
              <a:t>Heterogeneous presentations:</a:t>
            </a:r>
          </a:p>
          <a:p>
            <a:pPr lvl="1"/>
            <a:r>
              <a:rPr lang="en-US" sz="2000" dirty="0"/>
              <a:t>FHM1: </a:t>
            </a:r>
            <a:r>
              <a:rPr lang="en-US" sz="2000" dirty="0">
                <a:solidFill>
                  <a:srgbClr val="FF0000"/>
                </a:solidFill>
              </a:rPr>
              <a:t>gain-of-function</a:t>
            </a:r>
            <a:r>
              <a:rPr lang="en-US" sz="2000" dirty="0"/>
              <a:t> which increases channel activity, synaptic transmission, and susceptibility to cortical spreading depression</a:t>
            </a:r>
          </a:p>
          <a:p>
            <a:pPr lvl="2"/>
            <a:r>
              <a:rPr lang="en-US" dirty="0"/>
              <a:t>May produce attacks triggered by </a:t>
            </a:r>
            <a:r>
              <a:rPr lang="en-US" u="sng" dirty="0"/>
              <a:t>fever or mild head trauma</a:t>
            </a:r>
            <a:r>
              <a:rPr lang="en-US" dirty="0"/>
              <a:t>. </a:t>
            </a:r>
          </a:p>
          <a:p>
            <a:pPr lvl="2"/>
            <a:r>
              <a:rPr lang="en-US" dirty="0"/>
              <a:t>Severe presentation with p.Ser218Leu mutation </a:t>
            </a:r>
            <a:r>
              <a:rPr lang="en-US" dirty="0">
                <a:sym typeface="Wingdings" panose="05000000000000000000" pitchFamily="2" charset="2"/>
              </a:rPr>
              <a:t></a:t>
            </a:r>
            <a:r>
              <a:rPr lang="en-US" dirty="0"/>
              <a:t> “early seizures and cerebral edema after trivial head trauma” (ESCEATHT)</a:t>
            </a:r>
            <a:endParaRPr lang="en-US" sz="2000" dirty="0"/>
          </a:p>
          <a:p>
            <a:pPr lvl="1"/>
            <a:r>
              <a:rPr lang="en-US" sz="2000" dirty="0"/>
              <a:t>EA2: loss of function which results in decreased calcium currents. As this channel is highly expressed in cerebellar Purkinje cells, this leads to cerebellar dysfunction</a:t>
            </a:r>
          </a:p>
          <a:p>
            <a:pPr lvl="1"/>
            <a:r>
              <a:rPr lang="en-US" sz="2000" dirty="0"/>
              <a:t>SCA6: CAG repeat expansion leading to gain of function, mutant channels are incompletely degraded and build up in the cell</a:t>
            </a:r>
          </a:p>
          <a:p>
            <a:pPr lvl="1"/>
            <a:r>
              <a:rPr lang="en-US" sz="2000" dirty="0"/>
              <a:t>Paroxysmal tonic upward gaze</a:t>
            </a:r>
          </a:p>
          <a:p>
            <a:pPr lvl="1"/>
            <a:r>
              <a:rPr lang="en-US" sz="2000" dirty="0"/>
              <a:t>ASD/ID?</a:t>
            </a:r>
          </a:p>
          <a:p>
            <a:endParaRPr lang="en-US" sz="2000" dirty="0"/>
          </a:p>
        </p:txBody>
      </p:sp>
    </p:spTree>
    <p:extLst>
      <p:ext uri="{BB962C8B-B14F-4D97-AF65-F5344CB8AC3E}">
        <p14:creationId xmlns:p14="http://schemas.microsoft.com/office/powerpoint/2010/main" val="1611002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515513"/>
            <a:ext cx="7729728" cy="912234"/>
          </a:xfrm>
        </p:spPr>
        <p:txBody>
          <a:bodyPr/>
          <a:lstStyle/>
          <a:p>
            <a:pPr algn="ctr"/>
            <a:r>
              <a:rPr lang="en-US" dirty="0">
                <a:solidFill>
                  <a:schemeClr val="accent1"/>
                </a:solidFill>
              </a:rPr>
              <a:t>FHM1: CACNA1A</a:t>
            </a:r>
          </a:p>
        </p:txBody>
      </p:sp>
      <p:pic>
        <p:nvPicPr>
          <p:cNvPr id="8" name="Content Placeholder 7" descr="A screenshot of a cell phone&#10;&#10;Description automatically generated">
            <a:extLst>
              <a:ext uri="{FF2B5EF4-FFF2-40B4-BE49-F238E27FC236}">
                <a16:creationId xmlns:a16="http://schemas.microsoft.com/office/drawing/2014/main" id="{CAD47C42-FBC3-4E67-90AF-62477E7DAC5A}"/>
              </a:ext>
            </a:extLst>
          </p:cNvPr>
          <p:cNvPicPr>
            <a:picLocks noGrp="1" noChangeAspect="1"/>
          </p:cNvPicPr>
          <p:nvPr>
            <p:ph idx="1"/>
          </p:nvPr>
        </p:nvPicPr>
        <p:blipFill>
          <a:blip r:embed="rId3"/>
          <a:stretch>
            <a:fillRect/>
          </a:stretch>
        </p:blipFill>
        <p:spPr>
          <a:xfrm>
            <a:off x="2455119" y="185528"/>
            <a:ext cx="8742764" cy="6538829"/>
          </a:xfrm>
        </p:spPr>
      </p:pic>
    </p:spTree>
    <p:extLst>
      <p:ext uri="{BB962C8B-B14F-4D97-AF65-F5344CB8AC3E}">
        <p14:creationId xmlns:p14="http://schemas.microsoft.com/office/powerpoint/2010/main" val="980397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31136" y="419261"/>
            <a:ext cx="7729728" cy="931841"/>
          </a:xfrm>
        </p:spPr>
        <p:txBody>
          <a:bodyPr/>
          <a:lstStyle/>
          <a:p>
            <a:pPr algn="ctr"/>
            <a:r>
              <a:rPr lang="en-US" dirty="0">
                <a:solidFill>
                  <a:schemeClr val="accent1"/>
                </a:solidFill>
              </a:rPr>
              <a:t>CACNA1A</a:t>
            </a:r>
          </a:p>
        </p:txBody>
      </p:sp>
      <p:pic>
        <p:nvPicPr>
          <p:cNvPr id="7" name="Picture 6">
            <a:extLst>
              <a:ext uri="{FF2B5EF4-FFF2-40B4-BE49-F238E27FC236}">
                <a16:creationId xmlns:a16="http://schemas.microsoft.com/office/drawing/2014/main" id="{78A2B163-0DEC-48C0-AE3C-FA286642D93E}"/>
              </a:ext>
            </a:extLst>
          </p:cNvPr>
          <p:cNvPicPr>
            <a:picLocks noChangeAspect="1"/>
          </p:cNvPicPr>
          <p:nvPr/>
        </p:nvPicPr>
        <p:blipFill>
          <a:blip r:embed="rId3"/>
          <a:stretch>
            <a:fillRect/>
          </a:stretch>
        </p:blipFill>
        <p:spPr>
          <a:xfrm>
            <a:off x="2027880" y="251968"/>
            <a:ext cx="7940573" cy="6514591"/>
          </a:xfrm>
          <a:prstGeom prst="rect">
            <a:avLst/>
          </a:prstGeom>
        </p:spPr>
      </p:pic>
    </p:spTree>
    <p:extLst>
      <p:ext uri="{BB962C8B-B14F-4D97-AF65-F5344CB8AC3E}">
        <p14:creationId xmlns:p14="http://schemas.microsoft.com/office/powerpoint/2010/main" val="964301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44135" y="1077194"/>
            <a:ext cx="2340864" cy="1136435"/>
          </a:xfrm>
        </p:spPr>
        <p:txBody>
          <a:bodyPr>
            <a:normAutofit/>
          </a:bodyPr>
          <a:lstStyle/>
          <a:p>
            <a:endParaRPr lang="en-US" dirty="0"/>
          </a:p>
          <a:p>
            <a:pPr marL="0" indent="0">
              <a:buNone/>
            </a:pPr>
            <a:r>
              <a:rPr lang="en-US" dirty="0">
                <a:solidFill>
                  <a:schemeClr val="accent1"/>
                </a:solidFill>
              </a:rPr>
              <a:t>Voltage-gated</a:t>
            </a:r>
          </a:p>
          <a:p>
            <a:endParaRPr lang="en-US" dirty="0"/>
          </a:p>
          <a:p>
            <a:endParaRPr lang="en-US" dirty="0"/>
          </a:p>
        </p:txBody>
      </p:sp>
      <p:sp>
        <p:nvSpPr>
          <p:cNvPr id="6" name="Title 1">
            <a:extLst>
              <a:ext uri="{FF2B5EF4-FFF2-40B4-BE49-F238E27FC236}">
                <a16:creationId xmlns:a16="http://schemas.microsoft.com/office/drawing/2014/main" id="{8C0DF817-6BFC-45DB-9E1C-03A112CDB977}"/>
              </a:ext>
            </a:extLst>
          </p:cNvPr>
          <p:cNvSpPr txBox="1">
            <a:spLocks/>
          </p:cNvSpPr>
          <p:nvPr/>
        </p:nvSpPr>
        <p:spPr>
          <a:xfrm>
            <a:off x="2383536" y="609092"/>
            <a:ext cx="772972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Channelopathies</a:t>
            </a:r>
          </a:p>
        </p:txBody>
      </p:sp>
      <p:pic>
        <p:nvPicPr>
          <p:cNvPr id="7" name="Picture 6">
            <a:extLst>
              <a:ext uri="{FF2B5EF4-FFF2-40B4-BE49-F238E27FC236}">
                <a16:creationId xmlns:a16="http://schemas.microsoft.com/office/drawing/2014/main" id="{A69C329A-3F65-46BA-881D-4EAAF3B6C519}"/>
              </a:ext>
            </a:extLst>
          </p:cNvPr>
          <p:cNvPicPr>
            <a:picLocks noChangeAspect="1"/>
          </p:cNvPicPr>
          <p:nvPr/>
        </p:nvPicPr>
        <p:blipFill>
          <a:blip r:embed="rId3"/>
          <a:stretch>
            <a:fillRect/>
          </a:stretch>
        </p:blipFill>
        <p:spPr>
          <a:xfrm>
            <a:off x="3370788" y="2370057"/>
            <a:ext cx="5450423" cy="3456172"/>
          </a:xfrm>
          <a:prstGeom prst="rect">
            <a:avLst/>
          </a:prstGeom>
        </p:spPr>
      </p:pic>
    </p:spTree>
    <p:extLst>
      <p:ext uri="{BB962C8B-B14F-4D97-AF65-F5344CB8AC3E}">
        <p14:creationId xmlns:p14="http://schemas.microsoft.com/office/powerpoint/2010/main" val="3176414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31136" y="419261"/>
            <a:ext cx="7729728" cy="931841"/>
          </a:xfrm>
        </p:spPr>
        <p:txBody>
          <a:bodyPr/>
          <a:lstStyle/>
          <a:p>
            <a:pPr algn="ctr"/>
            <a:r>
              <a:rPr lang="en-US" dirty="0">
                <a:solidFill>
                  <a:schemeClr val="accent1"/>
                </a:solidFill>
              </a:rPr>
              <a:t>CACNA1A</a:t>
            </a:r>
          </a:p>
        </p:txBody>
      </p:sp>
      <p:pic>
        <p:nvPicPr>
          <p:cNvPr id="2" name="Picture 1">
            <a:extLst>
              <a:ext uri="{FF2B5EF4-FFF2-40B4-BE49-F238E27FC236}">
                <a16:creationId xmlns:a16="http://schemas.microsoft.com/office/drawing/2014/main" id="{C3748221-D08A-4965-9D66-7B3439450AD1}"/>
              </a:ext>
            </a:extLst>
          </p:cNvPr>
          <p:cNvPicPr>
            <a:picLocks noChangeAspect="1"/>
          </p:cNvPicPr>
          <p:nvPr/>
        </p:nvPicPr>
        <p:blipFill>
          <a:blip r:embed="rId3"/>
          <a:stretch>
            <a:fillRect/>
          </a:stretch>
        </p:blipFill>
        <p:spPr>
          <a:xfrm>
            <a:off x="2995180" y="56679"/>
            <a:ext cx="6201640" cy="6744641"/>
          </a:xfrm>
          <a:prstGeom prst="rect">
            <a:avLst/>
          </a:prstGeom>
        </p:spPr>
      </p:pic>
    </p:spTree>
    <p:extLst>
      <p:ext uri="{BB962C8B-B14F-4D97-AF65-F5344CB8AC3E}">
        <p14:creationId xmlns:p14="http://schemas.microsoft.com/office/powerpoint/2010/main" val="2942164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31136" y="419261"/>
            <a:ext cx="7729728" cy="931841"/>
          </a:xfrm>
        </p:spPr>
        <p:txBody>
          <a:bodyPr/>
          <a:lstStyle/>
          <a:p>
            <a:pPr algn="ctr"/>
            <a:r>
              <a:rPr lang="en-US" dirty="0">
                <a:solidFill>
                  <a:schemeClr val="accent1"/>
                </a:solidFill>
              </a:rPr>
              <a:t>DWI &amp; Edema in HM</a:t>
            </a:r>
          </a:p>
        </p:txBody>
      </p:sp>
      <p:sp>
        <p:nvSpPr>
          <p:cNvPr id="3" name="Rectangle 2">
            <a:extLst>
              <a:ext uri="{FF2B5EF4-FFF2-40B4-BE49-F238E27FC236}">
                <a16:creationId xmlns:a16="http://schemas.microsoft.com/office/drawing/2014/main" id="{ED48513F-94E3-4FB9-9EA3-3DBBFF27DEF5}"/>
              </a:ext>
            </a:extLst>
          </p:cNvPr>
          <p:cNvSpPr/>
          <p:nvPr/>
        </p:nvSpPr>
        <p:spPr>
          <a:xfrm>
            <a:off x="785446" y="1465878"/>
            <a:ext cx="10621108" cy="4524315"/>
          </a:xfrm>
          <a:prstGeom prst="rect">
            <a:avLst/>
          </a:prstGeom>
        </p:spPr>
        <p:txBody>
          <a:bodyPr wrap="square">
            <a:spAutoFit/>
          </a:bodyPr>
          <a:lstStyle/>
          <a:p>
            <a:r>
              <a:rPr lang="en-US" b="1" dirty="0"/>
              <a:t>DWI: </a:t>
            </a:r>
          </a:p>
          <a:p>
            <a:pPr marL="285750" indent="-285750">
              <a:buFont typeface="Arial" panose="020B0604020202020204" pitchFamily="34" charset="0"/>
              <a:buChar char="•"/>
            </a:pPr>
            <a:r>
              <a:rPr lang="en-US" dirty="0"/>
              <a:t>NOT always representative of ischemic tissue</a:t>
            </a:r>
          </a:p>
          <a:p>
            <a:pPr marL="285750" indent="-285750">
              <a:buFont typeface="Arial" panose="020B0604020202020204" pitchFamily="34" charset="0"/>
              <a:buChar char="•"/>
            </a:pPr>
            <a:r>
              <a:rPr lang="en-US" dirty="0"/>
              <a:t>Subtle diffusion abnormalities in HM may result from prolonged neuronal depolarization (</a:t>
            </a:r>
            <a:r>
              <a:rPr lang="en-US" dirty="0" err="1"/>
              <a:t>Chabriat</a:t>
            </a:r>
            <a:r>
              <a:rPr lang="en-US" dirty="0"/>
              <a:t> et al)</a:t>
            </a:r>
          </a:p>
          <a:p>
            <a:pPr marL="285750" indent="-285750">
              <a:buFont typeface="Arial" panose="020B0604020202020204" pitchFamily="34" charset="0"/>
              <a:buChar char="•"/>
            </a:pPr>
            <a:r>
              <a:rPr lang="en-US" dirty="0"/>
              <a:t>Significant decrease in metabolic activity seen in the involved hemisphere on FDG PET, supporting the notion of neuronal depression (Kumar et al)</a:t>
            </a:r>
          </a:p>
          <a:p>
            <a:pPr marL="285750" indent="-285750">
              <a:buFont typeface="Arial" panose="020B0604020202020204" pitchFamily="34" charset="0"/>
              <a:buChar char="•"/>
            </a:pPr>
            <a:r>
              <a:rPr lang="en-US" dirty="0"/>
              <a:t>Often lags clinical presentation (i.e., imaging findings present even after symptom resolution)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b="1" dirty="0"/>
              <a:t>Edema:</a:t>
            </a:r>
          </a:p>
          <a:p>
            <a:pPr marL="285750" indent="-285750">
              <a:buFont typeface="Arial" panose="020B0604020202020204" pitchFamily="34" charset="0"/>
              <a:buChar char="•"/>
            </a:pPr>
            <a:r>
              <a:rPr lang="en-US" dirty="0"/>
              <a:t>Cortical swelling not limited to any discrete vascular territory.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b="1" dirty="0"/>
              <a:t>Evidence of Energy Failure?</a:t>
            </a:r>
          </a:p>
          <a:p>
            <a:pPr marL="285750" indent="-285750">
              <a:buFont typeface="Arial" panose="020B0604020202020204" pitchFamily="34" charset="0"/>
              <a:buChar char="•"/>
            </a:pPr>
            <a:r>
              <a:rPr lang="en-US" dirty="0"/>
              <a:t>The transient and late restricted diffusion changes may indicate metabolic stress where neuronal cells are unable to meet energy demands, resulting in dysfunction and mild swelling of cells </a:t>
            </a:r>
            <a:r>
              <a:rPr lang="en-US" u="sng" dirty="0"/>
              <a:t>without</a:t>
            </a:r>
            <a:r>
              <a:rPr lang="en-US" dirty="0"/>
              <a:t> ultimate neuronal cell death.</a:t>
            </a:r>
          </a:p>
        </p:txBody>
      </p:sp>
    </p:spTree>
    <p:extLst>
      <p:ext uri="{BB962C8B-B14F-4D97-AF65-F5344CB8AC3E}">
        <p14:creationId xmlns:p14="http://schemas.microsoft.com/office/powerpoint/2010/main" val="787326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0012" y="1257300"/>
            <a:ext cx="6172200" cy="4873625"/>
          </a:xfrm>
        </p:spPr>
        <p:txBody>
          <a:bodyPr>
            <a:normAutofit/>
          </a:bodyPr>
          <a:lstStyle/>
          <a:p>
            <a:r>
              <a:rPr lang="en-US" sz="2000" dirty="0"/>
              <a:t>Prognosis:</a:t>
            </a:r>
          </a:p>
          <a:p>
            <a:pPr lvl="1"/>
            <a:r>
              <a:rPr lang="en-US" sz="2000" dirty="0"/>
              <a:t>For episodes with coma, can take months to recover</a:t>
            </a:r>
          </a:p>
          <a:p>
            <a:pPr lvl="1"/>
            <a:r>
              <a:rPr lang="en-US" sz="2000" dirty="0"/>
              <a:t>Cerebellar signs: seen in 20%</a:t>
            </a:r>
          </a:p>
          <a:p>
            <a:pPr lvl="1"/>
            <a:r>
              <a:rPr lang="en-US" sz="2000" dirty="0"/>
              <a:t>At risk for irreversible injury with cognitive deterioration</a:t>
            </a:r>
          </a:p>
          <a:p>
            <a:pPr lvl="1"/>
            <a:r>
              <a:rPr lang="en-US" sz="2000" dirty="0"/>
              <a:t>Blindness: peripheral to central; triggered by sudden change of light, standing, eye rubbing; retinal spreading depression</a:t>
            </a:r>
          </a:p>
          <a:p>
            <a:r>
              <a:rPr lang="en-US" sz="2000" dirty="0"/>
              <a:t>Treatment:</a:t>
            </a:r>
          </a:p>
          <a:p>
            <a:pPr lvl="1"/>
            <a:r>
              <a:rPr lang="en-US" sz="2000" dirty="0" err="1"/>
              <a:t>Topiramate</a:t>
            </a:r>
            <a:endParaRPr lang="en-US" sz="2000" dirty="0"/>
          </a:p>
          <a:p>
            <a:pPr lvl="1"/>
            <a:r>
              <a:rPr lang="en-US" sz="2000" dirty="0"/>
              <a:t>Verapamil</a:t>
            </a:r>
          </a:p>
          <a:p>
            <a:pPr lvl="1"/>
            <a:r>
              <a:rPr lang="en-US" sz="2000" dirty="0"/>
              <a:t>Ketamine</a:t>
            </a:r>
          </a:p>
        </p:txBody>
      </p:sp>
      <p:sp>
        <p:nvSpPr>
          <p:cNvPr id="5" name="Title 1"/>
          <p:cNvSpPr>
            <a:spLocks noGrp="1"/>
          </p:cNvSpPr>
          <p:nvPr>
            <p:ph type="title"/>
          </p:nvPr>
        </p:nvSpPr>
        <p:spPr>
          <a:xfrm>
            <a:off x="839788" y="457200"/>
            <a:ext cx="4343400" cy="1600200"/>
          </a:xfrm>
        </p:spPr>
        <p:txBody>
          <a:bodyPr>
            <a:normAutofit/>
          </a:bodyPr>
          <a:lstStyle/>
          <a:p>
            <a:r>
              <a:rPr lang="en-US" sz="2800" dirty="0">
                <a:solidFill>
                  <a:schemeClr val="accent1"/>
                </a:solidFill>
              </a:rPr>
              <a:t>Familial hemiplegic migraine</a:t>
            </a:r>
          </a:p>
        </p:txBody>
      </p:sp>
    </p:spTree>
    <p:extLst>
      <p:ext uri="{BB962C8B-B14F-4D97-AF65-F5344CB8AC3E}">
        <p14:creationId xmlns:p14="http://schemas.microsoft.com/office/powerpoint/2010/main" val="1623350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Case 4:</a:t>
            </a:r>
          </a:p>
        </p:txBody>
      </p:sp>
      <p:sp>
        <p:nvSpPr>
          <p:cNvPr id="5" name="Content Placeholder 2"/>
          <p:cNvSpPr>
            <a:spLocks noGrp="1"/>
          </p:cNvSpPr>
          <p:nvPr>
            <p:ph idx="1"/>
          </p:nvPr>
        </p:nvSpPr>
        <p:spPr>
          <a:xfrm>
            <a:off x="2769327" y="243068"/>
            <a:ext cx="9232174" cy="6366076"/>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000" u="sng"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u="sng"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u="sng" dirty="0"/>
          </a:p>
          <a:p>
            <a:pPr marL="0" marR="0" lvl="0" indent="0" defTabSz="914400" eaLnBrk="1" fontAlgn="auto" latinLnBrk="0" hangingPunct="1">
              <a:lnSpc>
                <a:spcPct val="100000"/>
              </a:lnSpc>
              <a:spcBef>
                <a:spcPts val="0"/>
              </a:spcBef>
              <a:spcAft>
                <a:spcPts val="0"/>
              </a:spcAft>
              <a:buClrTx/>
              <a:buSzTx/>
              <a:buFontTx/>
              <a:buNone/>
              <a:tabLst/>
              <a:defRPr/>
            </a:pPr>
            <a:r>
              <a:rPr lang="en-US" sz="2000" u="sng" dirty="0"/>
              <a:t>CC:</a:t>
            </a:r>
            <a:r>
              <a:rPr lang="en-US" sz="2000" dirty="0"/>
              <a:t>  Almost 3 y/o boy who presents with 1 day of vomiting and ataxia without irritability</a:t>
            </a:r>
            <a:endParaRPr lang="en-US" sz="2000" u="sng"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u="sng" dirty="0"/>
              <a:t>HPI:</a:t>
            </a:r>
            <a:r>
              <a:rPr lang="en-US" sz="2000" b="1" dirty="0"/>
              <a:t> </a:t>
            </a:r>
            <a:r>
              <a:rPr lang="en-US" sz="2000" dirty="0"/>
              <a:t>Started this morning and worsening. No speech or eye involvement. Decreased energy but not </a:t>
            </a:r>
            <a:r>
              <a:rPr lang="en-US" sz="2000" dirty="0" err="1"/>
              <a:t>encephalopathic</a:t>
            </a:r>
            <a:r>
              <a:rPr lang="en-US" sz="2000" dirty="0"/>
              <a:t>. </a:t>
            </a:r>
            <a:r>
              <a:rPr lang="en-US" sz="2000" dirty="0" err="1"/>
              <a:t>Dx</a:t>
            </a:r>
            <a:r>
              <a:rPr lang="en-US" sz="2000" dirty="0"/>
              <a:t> with HFMD 2.5 weeks ago. </a:t>
            </a:r>
          </a:p>
          <a:p>
            <a:pPr marL="0" marR="0" lvl="0" indent="0" defTabSz="914400" eaLnBrk="1" fontAlgn="auto" latinLnBrk="0" hangingPunct="1">
              <a:lnSpc>
                <a:spcPct val="100000"/>
              </a:lnSpc>
              <a:spcBef>
                <a:spcPts val="0"/>
              </a:spcBef>
              <a:spcAft>
                <a:spcPts val="0"/>
              </a:spcAft>
              <a:buClrTx/>
              <a:buSzTx/>
              <a:buFontTx/>
              <a:buNone/>
              <a:tabLst/>
              <a:defRPr/>
            </a:pPr>
            <a:endParaRPr lang="en-US" sz="2000" u="sng"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6 months earlier, had several hours of ataxia after ?alcohol exposure. 2 weeks later, had a syncopal event then developed vomiting, ataxia, and encephalopathy. Workup negative. Self-resolved in 16 hrs.</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u="sng" dirty="0"/>
              <a:t>Exam:</a:t>
            </a:r>
            <a:r>
              <a:rPr lang="en-US" sz="2000" dirty="0"/>
              <a:t> As above. No weakness. Normal reflexes. </a:t>
            </a:r>
          </a:p>
          <a:p>
            <a:pPr marL="0" marR="0" lvl="0" indent="0" defTabSz="914400" eaLnBrk="1" fontAlgn="auto" latinLnBrk="0" hangingPunct="1">
              <a:lnSpc>
                <a:spcPct val="100000"/>
              </a:lnSpc>
              <a:spcBef>
                <a:spcPts val="0"/>
              </a:spcBef>
              <a:spcAft>
                <a:spcPts val="0"/>
              </a:spcAft>
              <a:buClrTx/>
              <a:buSzTx/>
              <a:buFontTx/>
              <a:buNone/>
              <a:tabLst/>
              <a:defRPr/>
            </a:pPr>
            <a:endParaRPr lang="en-US" sz="2000" u="sng" dirty="0"/>
          </a:p>
          <a:p>
            <a:pPr marL="0" marR="0" lvl="0" indent="0" defTabSz="914400" eaLnBrk="1" fontAlgn="auto" latinLnBrk="0" hangingPunct="1">
              <a:lnSpc>
                <a:spcPct val="100000"/>
              </a:lnSpc>
              <a:spcBef>
                <a:spcPts val="0"/>
              </a:spcBef>
              <a:spcAft>
                <a:spcPts val="0"/>
              </a:spcAft>
              <a:buClrTx/>
              <a:buSzTx/>
              <a:buFontTx/>
              <a:buNone/>
              <a:tabLst/>
              <a:defRPr/>
            </a:pPr>
            <a:r>
              <a:rPr lang="en-US" sz="2000" u="sng" dirty="0"/>
              <a:t>Workup</a:t>
            </a:r>
            <a:r>
              <a:rPr lang="en-US" sz="2000" dirty="0"/>
              <a:t>: EV PCR + rectal swab, normal CSF</a:t>
            </a:r>
          </a:p>
          <a:p>
            <a:pPr marL="0" marR="0" lvl="0" indent="0" defTabSz="914400" eaLnBrk="1" fontAlgn="auto" latinLnBrk="0" hangingPunct="1">
              <a:lnSpc>
                <a:spcPct val="100000"/>
              </a:lnSpc>
              <a:spcBef>
                <a:spcPts val="0"/>
              </a:spcBef>
              <a:spcAft>
                <a:spcPts val="0"/>
              </a:spcAft>
              <a:buClrTx/>
              <a:buSzTx/>
              <a:buFontTx/>
              <a:buNone/>
              <a:tabLst/>
              <a:defRPr/>
            </a:pPr>
            <a:r>
              <a:rPr lang="en-US" sz="2000" dirty="0"/>
              <a:t>	</a:t>
            </a:r>
          </a:p>
          <a:p>
            <a:pPr marL="0" marR="0" lvl="0" indent="0" defTabSz="914400" eaLnBrk="1" fontAlgn="auto" latinLnBrk="0" hangingPunct="1">
              <a:lnSpc>
                <a:spcPct val="100000"/>
              </a:lnSpc>
              <a:spcBef>
                <a:spcPts val="0"/>
              </a:spcBef>
              <a:spcAft>
                <a:spcPts val="0"/>
              </a:spcAft>
              <a:buClrTx/>
              <a:buSzTx/>
              <a:buFontTx/>
              <a:buNone/>
              <a:tabLst/>
              <a:defRPr/>
            </a:pPr>
            <a:r>
              <a:rPr lang="en-US" sz="2000" u="sng" dirty="0"/>
              <a:t>Treatment</a:t>
            </a:r>
            <a:r>
              <a:rPr lang="en-US" sz="2000" dirty="0"/>
              <a:t>: Symptoms self-resolved in &lt;24 </a:t>
            </a:r>
            <a:r>
              <a:rPr lang="en-US" sz="2000" dirty="0" err="1"/>
              <a:t>hrs</a:t>
            </a:r>
            <a:endParaRPr lang="en-US" sz="2000" dirty="0"/>
          </a:p>
        </p:txBody>
      </p:sp>
    </p:spTree>
    <p:extLst>
      <p:ext uri="{BB962C8B-B14F-4D97-AF65-F5344CB8AC3E}">
        <p14:creationId xmlns:p14="http://schemas.microsoft.com/office/powerpoint/2010/main" val="1691720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30149" y="1411768"/>
            <a:ext cx="7729728" cy="878396"/>
          </a:xfrm>
        </p:spPr>
        <p:txBody>
          <a:bodyPr/>
          <a:lstStyle/>
          <a:p>
            <a:pPr algn="ctr"/>
            <a:r>
              <a:rPr lang="en-US" dirty="0">
                <a:solidFill>
                  <a:schemeClr val="accent1"/>
                </a:solidFill>
              </a:rPr>
              <a:t>Episodic ataxia</a:t>
            </a:r>
          </a:p>
        </p:txBody>
      </p:sp>
      <p:sp>
        <p:nvSpPr>
          <p:cNvPr id="6" name="Content Placeholder 5"/>
          <p:cNvSpPr txBox="1">
            <a:spLocks/>
          </p:cNvSpPr>
          <p:nvPr/>
        </p:nvSpPr>
        <p:spPr>
          <a:xfrm>
            <a:off x="1180618" y="1850966"/>
            <a:ext cx="10428790" cy="3121084"/>
          </a:xfrm>
          <a:prstGeom prst="rect">
            <a:avLst/>
          </a:prstGeom>
        </p:spPr>
        <p:txBody>
          <a:bodyPr numCol="1">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endParaRPr lang="en-US" sz="2200" u="sng" dirty="0"/>
          </a:p>
          <a:p>
            <a:pPr marL="0" indent="0">
              <a:buFont typeface="Arial" panose="020B0604020202020204" pitchFamily="34" charset="0"/>
              <a:buNone/>
            </a:pPr>
            <a:endParaRPr lang="en-US" sz="2200" u="sng" dirty="0"/>
          </a:p>
          <a:p>
            <a:pPr marL="0" indent="0" algn="ctr">
              <a:buNone/>
            </a:pPr>
            <a:r>
              <a:rPr lang="en-US" sz="2200" dirty="0"/>
              <a:t>Dramatic episodes of imbalance and incoordination</a:t>
            </a:r>
          </a:p>
          <a:p>
            <a:pPr marL="0" indent="0" algn="ctr">
              <a:buNone/>
            </a:pPr>
            <a:r>
              <a:rPr lang="en-US" sz="2200" dirty="0"/>
              <a:t>Frequently triggered by exertion or stress</a:t>
            </a:r>
          </a:p>
        </p:txBody>
      </p:sp>
    </p:spTree>
    <p:extLst>
      <p:ext uri="{BB962C8B-B14F-4D97-AF65-F5344CB8AC3E}">
        <p14:creationId xmlns:p14="http://schemas.microsoft.com/office/powerpoint/2010/main" val="1293569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9711" y="421767"/>
            <a:ext cx="7729728" cy="849821"/>
          </a:xfrm>
        </p:spPr>
        <p:txBody>
          <a:bodyPr numCol="1"/>
          <a:lstStyle/>
          <a:p>
            <a:pPr algn="ctr"/>
            <a:r>
              <a:rPr lang="en-US" dirty="0">
                <a:solidFill>
                  <a:schemeClr val="accent1"/>
                </a:solidFill>
              </a:rPr>
              <a:t>Episodic Ataxia</a:t>
            </a:r>
          </a:p>
        </p:txBody>
      </p:sp>
      <p:graphicFrame>
        <p:nvGraphicFramePr>
          <p:cNvPr id="4" name="Table 3"/>
          <p:cNvGraphicFramePr>
            <a:graphicFrameLocks noGrp="1"/>
          </p:cNvGraphicFramePr>
          <p:nvPr/>
        </p:nvGraphicFramePr>
        <p:xfrm>
          <a:off x="1219795" y="1678301"/>
          <a:ext cx="9809560" cy="4806001"/>
        </p:xfrm>
        <a:graphic>
          <a:graphicData uri="http://schemas.openxmlformats.org/drawingml/2006/table">
            <a:tbl>
              <a:tblPr firstRow="1" bandRow="1">
                <a:tableStyleId>{5C22544A-7EE6-4342-B048-85BDC9FD1C3A}</a:tableStyleId>
              </a:tblPr>
              <a:tblGrid>
                <a:gridCol w="2736056">
                  <a:extLst>
                    <a:ext uri="{9D8B030D-6E8A-4147-A177-3AD203B41FA5}">
                      <a16:colId xmlns:a16="http://schemas.microsoft.com/office/drawing/2014/main" val="20000"/>
                    </a:ext>
                  </a:extLst>
                </a:gridCol>
                <a:gridCol w="3544491">
                  <a:extLst>
                    <a:ext uri="{9D8B030D-6E8A-4147-A177-3AD203B41FA5}">
                      <a16:colId xmlns:a16="http://schemas.microsoft.com/office/drawing/2014/main" val="20001"/>
                    </a:ext>
                  </a:extLst>
                </a:gridCol>
                <a:gridCol w="3529013">
                  <a:extLst>
                    <a:ext uri="{9D8B030D-6E8A-4147-A177-3AD203B41FA5}">
                      <a16:colId xmlns:a16="http://schemas.microsoft.com/office/drawing/2014/main" val="20002"/>
                    </a:ext>
                  </a:extLst>
                </a:gridCol>
              </a:tblGrid>
              <a:tr h="370840">
                <a:tc>
                  <a:txBody>
                    <a:bodyPr/>
                    <a:lstStyle/>
                    <a:p>
                      <a:pPr algn="ctr"/>
                      <a:endParaRPr lang="en-US" sz="2000" dirty="0">
                        <a:solidFill>
                          <a:schemeClr val="tx1"/>
                        </a:solidFill>
                      </a:endParaRPr>
                    </a:p>
                  </a:txBody>
                  <a:tcPr/>
                </a:tc>
                <a:tc>
                  <a:txBody>
                    <a:bodyPr/>
                    <a:lstStyle/>
                    <a:p>
                      <a:pPr algn="ctr"/>
                      <a:r>
                        <a:rPr lang="en-US" sz="2000" dirty="0">
                          <a:solidFill>
                            <a:schemeClr val="tx1"/>
                          </a:solidFill>
                        </a:rPr>
                        <a:t>EA1</a:t>
                      </a:r>
                    </a:p>
                  </a:txBody>
                  <a:tcPr/>
                </a:tc>
                <a:tc>
                  <a:txBody>
                    <a:bodyPr/>
                    <a:lstStyle/>
                    <a:p>
                      <a:pPr algn="ctr"/>
                      <a:r>
                        <a:rPr lang="en-US" sz="2000" dirty="0">
                          <a:solidFill>
                            <a:schemeClr val="tx1"/>
                          </a:solidFill>
                        </a:rPr>
                        <a:t>EA2</a:t>
                      </a:r>
                    </a:p>
                  </a:txBody>
                  <a:tcPr/>
                </a:tc>
                <a:extLst>
                  <a:ext uri="{0D108BD9-81ED-4DB2-BD59-A6C34878D82A}">
                    <a16:rowId xmlns:a16="http://schemas.microsoft.com/office/drawing/2014/main" val="10000"/>
                  </a:ext>
                </a:extLst>
              </a:tr>
              <a:tr h="508321">
                <a:tc>
                  <a:txBody>
                    <a:bodyPr/>
                    <a:lstStyle/>
                    <a:p>
                      <a:pPr algn="ctr"/>
                      <a:r>
                        <a:rPr lang="en-US" sz="2000" dirty="0">
                          <a:solidFill>
                            <a:schemeClr val="tx1"/>
                          </a:solidFill>
                        </a:rPr>
                        <a:t>Duration</a:t>
                      </a:r>
                    </a:p>
                  </a:txBody>
                  <a:tcPr/>
                </a:tc>
                <a:tc>
                  <a:txBody>
                    <a:bodyPr/>
                    <a:lstStyle/>
                    <a:p>
                      <a:pPr algn="ctr"/>
                      <a:r>
                        <a:rPr lang="en-US" sz="2000" dirty="0">
                          <a:solidFill>
                            <a:schemeClr val="tx1"/>
                          </a:solidFill>
                        </a:rPr>
                        <a:t>Seconds to minutes</a:t>
                      </a:r>
                    </a:p>
                  </a:txBody>
                  <a:tcPr/>
                </a:tc>
                <a:tc>
                  <a:txBody>
                    <a:bodyPr/>
                    <a:lstStyle/>
                    <a:p>
                      <a:pPr algn="ctr"/>
                      <a:r>
                        <a:rPr lang="en-US" sz="2000" dirty="0">
                          <a:solidFill>
                            <a:schemeClr val="tx1"/>
                          </a:solidFill>
                        </a:rPr>
                        <a:t>Hours</a:t>
                      </a:r>
                    </a:p>
                  </a:txBody>
                  <a:tcPr/>
                </a:tc>
                <a:extLst>
                  <a:ext uri="{0D108BD9-81ED-4DB2-BD59-A6C34878D82A}">
                    <a16:rowId xmlns:a16="http://schemas.microsoft.com/office/drawing/2014/main" val="10001"/>
                  </a:ext>
                </a:extLst>
              </a:tr>
              <a:tr h="370840">
                <a:tc>
                  <a:txBody>
                    <a:bodyPr/>
                    <a:lstStyle/>
                    <a:p>
                      <a:pPr algn="ctr"/>
                      <a:r>
                        <a:rPr lang="en-US" sz="2000" dirty="0">
                          <a:solidFill>
                            <a:schemeClr val="tx1"/>
                          </a:solidFill>
                        </a:rPr>
                        <a:t>Symptoms</a:t>
                      </a:r>
                    </a:p>
                  </a:txBody>
                  <a:tcPr/>
                </a:tc>
                <a:tc>
                  <a:txBody>
                    <a:bodyPr/>
                    <a:lstStyle/>
                    <a:p>
                      <a:pPr algn="ctr"/>
                      <a:r>
                        <a:rPr lang="en-US" sz="2000" dirty="0">
                          <a:solidFill>
                            <a:schemeClr val="tx1"/>
                          </a:solidFill>
                        </a:rPr>
                        <a:t>Vertigo, dysarthria, coarse tremor, seizures</a:t>
                      </a:r>
                    </a:p>
                  </a:txBody>
                  <a:tcPr/>
                </a:tc>
                <a:tc>
                  <a:txBody>
                    <a:bodyPr/>
                    <a:lstStyle/>
                    <a:p>
                      <a:pPr algn="ctr"/>
                      <a:r>
                        <a:rPr lang="en-US" sz="2000" dirty="0">
                          <a:solidFill>
                            <a:schemeClr val="tx1"/>
                          </a:solidFill>
                        </a:rPr>
                        <a:t>Vertigo,</a:t>
                      </a:r>
                      <a:r>
                        <a:rPr lang="en-US" sz="2000" baseline="0" dirty="0">
                          <a:solidFill>
                            <a:schemeClr val="tx1"/>
                          </a:solidFill>
                        </a:rPr>
                        <a:t> tonic upward gaze, dystonia, cognitive impairment, seizures,  migraine </a:t>
                      </a:r>
                      <a:endParaRPr lang="en-US" sz="2000" dirty="0">
                        <a:solidFill>
                          <a:schemeClr val="tx1"/>
                        </a:solidFill>
                      </a:endParaRPr>
                    </a:p>
                  </a:txBody>
                  <a:tcPr/>
                </a:tc>
                <a:extLst>
                  <a:ext uri="{0D108BD9-81ED-4DB2-BD59-A6C34878D82A}">
                    <a16:rowId xmlns:a16="http://schemas.microsoft.com/office/drawing/2014/main" val="10002"/>
                  </a:ext>
                </a:extLst>
              </a:tr>
              <a:tr h="370840">
                <a:tc>
                  <a:txBody>
                    <a:bodyPr/>
                    <a:lstStyle/>
                    <a:p>
                      <a:pPr algn="ctr"/>
                      <a:r>
                        <a:rPr lang="en-US" sz="2000" dirty="0">
                          <a:solidFill>
                            <a:schemeClr val="tx1"/>
                          </a:solidFill>
                        </a:rPr>
                        <a:t>Triggers</a:t>
                      </a:r>
                    </a:p>
                  </a:txBody>
                  <a:tcPr/>
                </a:tc>
                <a:tc>
                  <a:txBody>
                    <a:bodyPr/>
                    <a:lstStyle/>
                    <a:p>
                      <a:pPr algn="ctr"/>
                      <a:r>
                        <a:rPr lang="en-US" sz="2000" dirty="0">
                          <a:solidFill>
                            <a:schemeClr val="tx1"/>
                          </a:solidFill>
                        </a:rPr>
                        <a:t>Emotional</a:t>
                      </a:r>
                      <a:r>
                        <a:rPr lang="en-US" sz="2000" baseline="0" dirty="0">
                          <a:solidFill>
                            <a:schemeClr val="tx1"/>
                          </a:solidFill>
                        </a:rPr>
                        <a:t> stress, startle, abrupt movements</a:t>
                      </a:r>
                      <a:endParaRPr lang="en-US" sz="2000" dirty="0">
                        <a:solidFill>
                          <a:schemeClr val="tx1"/>
                        </a:solidFill>
                      </a:endParaRPr>
                    </a:p>
                  </a:txBody>
                  <a:tcPr/>
                </a:tc>
                <a:tc>
                  <a:txBody>
                    <a:bodyPr/>
                    <a:lstStyle/>
                    <a:p>
                      <a:pPr algn="ctr"/>
                      <a:r>
                        <a:rPr lang="en-US" sz="2000" dirty="0">
                          <a:solidFill>
                            <a:schemeClr val="tx1"/>
                          </a:solidFill>
                        </a:rPr>
                        <a:t>Exercise</a:t>
                      </a:r>
                      <a:r>
                        <a:rPr lang="en-US" sz="2000" baseline="0" dirty="0">
                          <a:solidFill>
                            <a:schemeClr val="tx1"/>
                          </a:solidFill>
                        </a:rPr>
                        <a:t> or stress</a:t>
                      </a:r>
                      <a:endParaRPr lang="en-US" sz="2000" dirty="0">
                        <a:solidFill>
                          <a:schemeClr val="tx1"/>
                        </a:solidFill>
                      </a:endParaRPr>
                    </a:p>
                  </a:txBody>
                  <a:tcPr/>
                </a:tc>
                <a:extLst>
                  <a:ext uri="{0D108BD9-81ED-4DB2-BD59-A6C34878D82A}">
                    <a16:rowId xmlns:a16="http://schemas.microsoft.com/office/drawing/2014/main" val="10003"/>
                  </a:ext>
                </a:extLst>
              </a:tr>
              <a:tr h="370840">
                <a:tc>
                  <a:txBody>
                    <a:bodyPr/>
                    <a:lstStyle/>
                    <a:p>
                      <a:pPr algn="ctr"/>
                      <a:r>
                        <a:rPr lang="en-US" sz="2000" dirty="0" err="1">
                          <a:solidFill>
                            <a:schemeClr val="tx1"/>
                          </a:solidFill>
                        </a:rPr>
                        <a:t>Interictal</a:t>
                      </a:r>
                      <a:r>
                        <a:rPr lang="en-US" sz="2000" baseline="0" dirty="0">
                          <a:solidFill>
                            <a:schemeClr val="tx1"/>
                          </a:solidFill>
                        </a:rPr>
                        <a:t> findings</a:t>
                      </a:r>
                      <a:endParaRPr lang="en-US" sz="2000" dirty="0">
                        <a:solidFill>
                          <a:schemeClr val="tx1"/>
                        </a:solidFill>
                      </a:endParaRPr>
                    </a:p>
                  </a:txBody>
                  <a:tcPr/>
                </a:tc>
                <a:tc>
                  <a:txBody>
                    <a:bodyPr/>
                    <a:lstStyle/>
                    <a:p>
                      <a:pPr algn="ctr"/>
                      <a:r>
                        <a:rPr lang="en-US" sz="2000" dirty="0" err="1">
                          <a:solidFill>
                            <a:schemeClr val="tx1"/>
                          </a:solidFill>
                        </a:rPr>
                        <a:t>Myokymia</a:t>
                      </a:r>
                      <a:r>
                        <a:rPr lang="en-US" sz="2000" dirty="0">
                          <a:solidFill>
                            <a:schemeClr val="tx1"/>
                          </a:solidFill>
                        </a:rPr>
                        <a:t> +/- </a:t>
                      </a:r>
                      <a:r>
                        <a:rPr lang="en-US" sz="2000" dirty="0" err="1">
                          <a:solidFill>
                            <a:schemeClr val="tx1"/>
                          </a:solidFill>
                        </a:rPr>
                        <a:t>myotonia</a:t>
                      </a:r>
                      <a:endParaRPr lang="en-US" sz="2000" dirty="0">
                        <a:solidFill>
                          <a:schemeClr val="tx1"/>
                        </a:solidFill>
                      </a:endParaRPr>
                    </a:p>
                  </a:txBody>
                  <a:tcPr/>
                </a:tc>
                <a:tc>
                  <a:txBody>
                    <a:bodyPr/>
                    <a:lstStyle/>
                    <a:p>
                      <a:pPr algn="ctr"/>
                      <a:r>
                        <a:rPr lang="en-US" sz="2000" dirty="0" err="1">
                          <a:solidFill>
                            <a:schemeClr val="tx1"/>
                          </a:solidFill>
                        </a:rPr>
                        <a:t>Nystamus</a:t>
                      </a:r>
                      <a:r>
                        <a:rPr lang="en-US" sz="2000" dirty="0">
                          <a:solidFill>
                            <a:schemeClr val="tx1"/>
                          </a:solidFill>
                        </a:rPr>
                        <a:t>,</a:t>
                      </a:r>
                      <a:r>
                        <a:rPr lang="en-US" sz="2000" baseline="0" dirty="0">
                          <a:solidFill>
                            <a:schemeClr val="tx1"/>
                          </a:solidFill>
                        </a:rPr>
                        <a:t> A</a:t>
                      </a:r>
                      <a:r>
                        <a:rPr lang="en-US" sz="2000" dirty="0">
                          <a:solidFill>
                            <a:schemeClr val="tx1"/>
                          </a:solidFill>
                        </a:rPr>
                        <a:t>taxia</a:t>
                      </a:r>
                    </a:p>
                  </a:txBody>
                  <a:tcPr/>
                </a:tc>
                <a:extLst>
                  <a:ext uri="{0D108BD9-81ED-4DB2-BD59-A6C34878D82A}">
                    <a16:rowId xmlns:a16="http://schemas.microsoft.com/office/drawing/2014/main" val="10004"/>
                  </a:ext>
                </a:extLst>
              </a:tr>
              <a:tr h="370840">
                <a:tc>
                  <a:txBody>
                    <a:bodyPr/>
                    <a:lstStyle/>
                    <a:p>
                      <a:pPr algn="ctr"/>
                      <a:r>
                        <a:rPr lang="en-US" sz="2000" dirty="0">
                          <a:solidFill>
                            <a:schemeClr val="tx1"/>
                          </a:solidFill>
                        </a:rPr>
                        <a:t>Genetics</a:t>
                      </a:r>
                    </a:p>
                  </a:txBody>
                  <a:tcPr/>
                </a:tc>
                <a:tc>
                  <a:txBody>
                    <a:bodyPr/>
                    <a:lstStyle/>
                    <a:p>
                      <a:pPr algn="ctr"/>
                      <a:r>
                        <a:rPr lang="en-US" sz="2000" dirty="0">
                          <a:solidFill>
                            <a:schemeClr val="tx1"/>
                          </a:solidFill>
                        </a:rPr>
                        <a:t>KCNA1</a:t>
                      </a:r>
                    </a:p>
                  </a:txBody>
                  <a:tcPr/>
                </a:tc>
                <a:tc>
                  <a:txBody>
                    <a:bodyPr/>
                    <a:lstStyle/>
                    <a:p>
                      <a:pPr algn="ctr"/>
                      <a:r>
                        <a:rPr lang="en-US" sz="2000" dirty="0">
                          <a:solidFill>
                            <a:schemeClr val="tx1"/>
                          </a:solidFill>
                        </a:rPr>
                        <a:t>CACNA1A</a:t>
                      </a:r>
                    </a:p>
                  </a:txBody>
                  <a:tcPr/>
                </a:tc>
                <a:extLst>
                  <a:ext uri="{0D108BD9-81ED-4DB2-BD59-A6C34878D82A}">
                    <a16:rowId xmlns:a16="http://schemas.microsoft.com/office/drawing/2014/main" val="10005"/>
                  </a:ext>
                </a:extLst>
              </a:tr>
              <a:tr h="370840">
                <a:tc>
                  <a:txBody>
                    <a:bodyPr/>
                    <a:lstStyle/>
                    <a:p>
                      <a:pPr algn="ctr"/>
                      <a:r>
                        <a:rPr lang="en-US" sz="2000" dirty="0">
                          <a:solidFill>
                            <a:schemeClr val="tx1"/>
                          </a:solidFill>
                        </a:rPr>
                        <a:t>Inheritance</a:t>
                      </a:r>
                    </a:p>
                  </a:txBody>
                  <a:tcPr/>
                </a:tc>
                <a:tc>
                  <a:txBody>
                    <a:bodyPr/>
                    <a:lstStyle/>
                    <a:p>
                      <a:pPr algn="ctr"/>
                      <a:r>
                        <a:rPr lang="en-US" sz="2000" dirty="0">
                          <a:solidFill>
                            <a:schemeClr val="tx1"/>
                          </a:solidFill>
                        </a:rPr>
                        <a:t>AD</a:t>
                      </a:r>
                    </a:p>
                  </a:txBody>
                  <a:tcPr/>
                </a:tc>
                <a:tc>
                  <a:txBody>
                    <a:bodyPr/>
                    <a:lstStyle/>
                    <a:p>
                      <a:pPr algn="ctr"/>
                      <a:r>
                        <a:rPr lang="en-US" sz="2000" dirty="0">
                          <a:solidFill>
                            <a:schemeClr val="tx1"/>
                          </a:solidFill>
                        </a:rPr>
                        <a:t>AD</a:t>
                      </a:r>
                    </a:p>
                  </a:txBody>
                  <a:tcPr/>
                </a:tc>
                <a:extLst>
                  <a:ext uri="{0D108BD9-81ED-4DB2-BD59-A6C34878D82A}">
                    <a16:rowId xmlns:a16="http://schemas.microsoft.com/office/drawing/2014/main" val="10006"/>
                  </a:ext>
                </a:extLst>
              </a:tr>
              <a:tr h="370840">
                <a:tc>
                  <a:txBody>
                    <a:bodyPr/>
                    <a:lstStyle/>
                    <a:p>
                      <a:pPr algn="ctr"/>
                      <a:r>
                        <a:rPr lang="en-US" sz="2000" dirty="0">
                          <a:solidFill>
                            <a:schemeClr val="tx1"/>
                          </a:solidFill>
                        </a:rPr>
                        <a:t>Treatment</a:t>
                      </a:r>
                    </a:p>
                  </a:txBody>
                  <a:tcPr/>
                </a:tc>
                <a:tc>
                  <a:txBody>
                    <a:bodyPr/>
                    <a:lstStyle/>
                    <a:p>
                      <a:pPr algn="ctr"/>
                      <a:r>
                        <a:rPr lang="en-US" sz="2000" dirty="0">
                          <a:solidFill>
                            <a:schemeClr val="tx1"/>
                          </a:solidFill>
                        </a:rPr>
                        <a:t>Carbamazepine</a:t>
                      </a:r>
                    </a:p>
                    <a:p>
                      <a:pPr algn="ctr"/>
                      <a:r>
                        <a:rPr lang="en-US" sz="2000" dirty="0">
                          <a:solidFill>
                            <a:schemeClr val="tx1"/>
                          </a:solidFill>
                        </a:rPr>
                        <a:t>Acetazolamide</a:t>
                      </a:r>
                    </a:p>
                    <a:p>
                      <a:pPr algn="ctr"/>
                      <a:r>
                        <a:rPr lang="en-US" sz="2000" dirty="0" err="1">
                          <a:solidFill>
                            <a:schemeClr val="tx1"/>
                          </a:solidFill>
                        </a:rPr>
                        <a:t>Valproic</a:t>
                      </a:r>
                      <a:r>
                        <a:rPr lang="en-US" sz="2000" baseline="0" dirty="0">
                          <a:solidFill>
                            <a:schemeClr val="tx1"/>
                          </a:solidFill>
                        </a:rPr>
                        <a:t> Acid</a:t>
                      </a:r>
                      <a:endParaRPr lang="en-US" sz="2000" dirty="0">
                        <a:solidFill>
                          <a:schemeClr val="tx1"/>
                        </a:solidFill>
                      </a:endParaRPr>
                    </a:p>
                  </a:txBody>
                  <a:tcPr/>
                </a:tc>
                <a:tc>
                  <a:txBody>
                    <a:bodyPr/>
                    <a:lstStyle/>
                    <a:p>
                      <a:pPr algn="ctr"/>
                      <a:r>
                        <a:rPr lang="en-US" sz="2000" dirty="0">
                          <a:solidFill>
                            <a:schemeClr val="tx1"/>
                          </a:solidFill>
                        </a:rPr>
                        <a:t>Acetazolamide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79807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9711" y="421767"/>
            <a:ext cx="7729728" cy="849821"/>
          </a:xfrm>
        </p:spPr>
        <p:txBody>
          <a:bodyPr numCol="1"/>
          <a:lstStyle/>
          <a:p>
            <a:pPr algn="ctr"/>
            <a:r>
              <a:rPr lang="en-US" dirty="0">
                <a:solidFill>
                  <a:schemeClr val="accent1"/>
                </a:solidFill>
              </a:rPr>
              <a:t>Episodic Ataxia</a:t>
            </a:r>
          </a:p>
        </p:txBody>
      </p:sp>
      <p:pic>
        <p:nvPicPr>
          <p:cNvPr id="3" name="Picture 2">
            <a:extLst>
              <a:ext uri="{FF2B5EF4-FFF2-40B4-BE49-F238E27FC236}">
                <a16:creationId xmlns:a16="http://schemas.microsoft.com/office/drawing/2014/main" id="{A5009931-EEFD-41A4-9532-5F4FBCE3C4BC}"/>
              </a:ext>
            </a:extLst>
          </p:cNvPr>
          <p:cNvPicPr>
            <a:picLocks noChangeAspect="1"/>
          </p:cNvPicPr>
          <p:nvPr/>
        </p:nvPicPr>
        <p:blipFill>
          <a:blip r:embed="rId3"/>
          <a:stretch>
            <a:fillRect/>
          </a:stretch>
        </p:blipFill>
        <p:spPr>
          <a:xfrm>
            <a:off x="2768155" y="1017059"/>
            <a:ext cx="6655689" cy="5840941"/>
          </a:xfrm>
          <a:prstGeom prst="rect">
            <a:avLst/>
          </a:prstGeom>
        </p:spPr>
      </p:pic>
    </p:spTree>
    <p:extLst>
      <p:ext uri="{BB962C8B-B14F-4D97-AF65-F5344CB8AC3E}">
        <p14:creationId xmlns:p14="http://schemas.microsoft.com/office/powerpoint/2010/main" val="1053889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Epilepsy as Channelopathy</a:t>
            </a:r>
          </a:p>
        </p:txBody>
      </p:sp>
      <p:pic>
        <p:nvPicPr>
          <p:cNvPr id="13" name="Picture 12">
            <a:extLst>
              <a:ext uri="{FF2B5EF4-FFF2-40B4-BE49-F238E27FC236}">
                <a16:creationId xmlns:a16="http://schemas.microsoft.com/office/drawing/2014/main" id="{1F46F53A-F191-4CA2-A148-C4AB4F295BC5}"/>
              </a:ext>
            </a:extLst>
          </p:cNvPr>
          <p:cNvPicPr>
            <a:picLocks noChangeAspect="1"/>
          </p:cNvPicPr>
          <p:nvPr/>
        </p:nvPicPr>
        <p:blipFill>
          <a:blip r:embed="rId3"/>
          <a:stretch>
            <a:fillRect/>
          </a:stretch>
        </p:blipFill>
        <p:spPr>
          <a:xfrm>
            <a:off x="2408467" y="1002175"/>
            <a:ext cx="7375066" cy="5406342"/>
          </a:xfrm>
          <a:prstGeom prst="rect">
            <a:avLst/>
          </a:prstGeom>
        </p:spPr>
      </p:pic>
    </p:spTree>
    <p:extLst>
      <p:ext uri="{BB962C8B-B14F-4D97-AF65-F5344CB8AC3E}">
        <p14:creationId xmlns:p14="http://schemas.microsoft.com/office/powerpoint/2010/main" val="2891737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Epilepsy as Channelopathy</a:t>
            </a:r>
          </a:p>
        </p:txBody>
      </p:sp>
      <p:pic>
        <p:nvPicPr>
          <p:cNvPr id="4" name="Picture 3" descr="A screenshot of a cell phone&#10;&#10;Description automatically generated">
            <a:extLst>
              <a:ext uri="{FF2B5EF4-FFF2-40B4-BE49-F238E27FC236}">
                <a16:creationId xmlns:a16="http://schemas.microsoft.com/office/drawing/2014/main" id="{93D2E059-BC98-45ED-AFAF-BBD5255CBC02}"/>
              </a:ext>
            </a:extLst>
          </p:cNvPr>
          <p:cNvPicPr>
            <a:picLocks noChangeAspect="1"/>
          </p:cNvPicPr>
          <p:nvPr/>
        </p:nvPicPr>
        <p:blipFill>
          <a:blip r:embed="rId3"/>
          <a:stretch>
            <a:fillRect/>
          </a:stretch>
        </p:blipFill>
        <p:spPr>
          <a:xfrm>
            <a:off x="1418877" y="1250882"/>
            <a:ext cx="9354246" cy="5359433"/>
          </a:xfrm>
          <a:prstGeom prst="rect">
            <a:avLst/>
          </a:prstGeom>
        </p:spPr>
      </p:pic>
    </p:spTree>
    <p:extLst>
      <p:ext uri="{BB962C8B-B14F-4D97-AF65-F5344CB8AC3E}">
        <p14:creationId xmlns:p14="http://schemas.microsoft.com/office/powerpoint/2010/main" val="2524474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Epilepsy as Channelopathy</a:t>
            </a:r>
          </a:p>
        </p:txBody>
      </p:sp>
      <p:pic>
        <p:nvPicPr>
          <p:cNvPr id="4" name="Picture 3" descr="A close up of a map&#10;&#10;Description automatically generated">
            <a:extLst>
              <a:ext uri="{FF2B5EF4-FFF2-40B4-BE49-F238E27FC236}">
                <a16:creationId xmlns:a16="http://schemas.microsoft.com/office/drawing/2014/main" id="{F856ABD0-11BA-4FBA-8041-B7DE82F134E7}"/>
              </a:ext>
            </a:extLst>
          </p:cNvPr>
          <p:cNvPicPr>
            <a:picLocks noChangeAspect="1"/>
          </p:cNvPicPr>
          <p:nvPr/>
        </p:nvPicPr>
        <p:blipFill>
          <a:blip r:embed="rId3"/>
          <a:stretch>
            <a:fillRect/>
          </a:stretch>
        </p:blipFill>
        <p:spPr>
          <a:xfrm>
            <a:off x="2632070" y="1432836"/>
            <a:ext cx="6927860" cy="4896414"/>
          </a:xfrm>
          <a:prstGeom prst="rect">
            <a:avLst/>
          </a:prstGeom>
        </p:spPr>
      </p:pic>
    </p:spTree>
    <p:extLst>
      <p:ext uri="{BB962C8B-B14F-4D97-AF65-F5344CB8AC3E}">
        <p14:creationId xmlns:p14="http://schemas.microsoft.com/office/powerpoint/2010/main" val="1351439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44135" y="1077194"/>
            <a:ext cx="2340864" cy="1136435"/>
          </a:xfrm>
        </p:spPr>
        <p:txBody>
          <a:bodyPr>
            <a:normAutofit/>
          </a:bodyPr>
          <a:lstStyle/>
          <a:p>
            <a:endParaRPr lang="en-US" dirty="0"/>
          </a:p>
          <a:p>
            <a:pPr marL="0" indent="0">
              <a:buNone/>
            </a:pPr>
            <a:r>
              <a:rPr lang="en-US" dirty="0">
                <a:solidFill>
                  <a:schemeClr val="accent1"/>
                </a:solidFill>
              </a:rPr>
              <a:t>Voltage-gated</a:t>
            </a:r>
          </a:p>
          <a:p>
            <a:endParaRPr lang="en-US" dirty="0"/>
          </a:p>
          <a:p>
            <a:endParaRPr lang="en-US" dirty="0"/>
          </a:p>
        </p:txBody>
      </p:sp>
      <p:pic>
        <p:nvPicPr>
          <p:cNvPr id="4" name="Picture 3"/>
          <p:cNvPicPr>
            <a:picLocks noChangeAspect="1"/>
          </p:cNvPicPr>
          <p:nvPr/>
        </p:nvPicPr>
        <p:blipFill>
          <a:blip r:embed="rId3"/>
          <a:stretch>
            <a:fillRect/>
          </a:stretch>
        </p:blipFill>
        <p:spPr>
          <a:xfrm>
            <a:off x="1195558" y="2023216"/>
            <a:ext cx="10105684" cy="4089319"/>
          </a:xfrm>
          <a:prstGeom prst="rect">
            <a:avLst/>
          </a:prstGeom>
        </p:spPr>
      </p:pic>
      <p:sp>
        <p:nvSpPr>
          <p:cNvPr id="6" name="Title 1">
            <a:extLst>
              <a:ext uri="{FF2B5EF4-FFF2-40B4-BE49-F238E27FC236}">
                <a16:creationId xmlns:a16="http://schemas.microsoft.com/office/drawing/2014/main" id="{8C0DF817-6BFC-45DB-9E1C-03A112CDB977}"/>
              </a:ext>
            </a:extLst>
          </p:cNvPr>
          <p:cNvSpPr txBox="1">
            <a:spLocks/>
          </p:cNvSpPr>
          <p:nvPr/>
        </p:nvSpPr>
        <p:spPr>
          <a:xfrm>
            <a:off x="2383536" y="609092"/>
            <a:ext cx="772972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Channelopathies</a:t>
            </a:r>
          </a:p>
        </p:txBody>
      </p:sp>
    </p:spTree>
    <p:extLst>
      <p:ext uri="{BB962C8B-B14F-4D97-AF65-F5344CB8AC3E}">
        <p14:creationId xmlns:p14="http://schemas.microsoft.com/office/powerpoint/2010/main" val="2131872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Epilepsy as Channelopathy</a:t>
            </a:r>
          </a:p>
        </p:txBody>
      </p:sp>
      <p:pic>
        <p:nvPicPr>
          <p:cNvPr id="6" name="Picture 5" descr="A map with text&#10;&#10;Description automatically generated">
            <a:extLst>
              <a:ext uri="{FF2B5EF4-FFF2-40B4-BE49-F238E27FC236}">
                <a16:creationId xmlns:a16="http://schemas.microsoft.com/office/drawing/2014/main" id="{8EC40D66-FC61-4D56-9BCA-5D336387A08F}"/>
              </a:ext>
            </a:extLst>
          </p:cNvPr>
          <p:cNvPicPr>
            <a:picLocks noChangeAspect="1"/>
          </p:cNvPicPr>
          <p:nvPr/>
        </p:nvPicPr>
        <p:blipFill>
          <a:blip r:embed="rId3"/>
          <a:stretch>
            <a:fillRect/>
          </a:stretch>
        </p:blipFill>
        <p:spPr>
          <a:xfrm>
            <a:off x="2409995" y="1076315"/>
            <a:ext cx="7614605" cy="5632057"/>
          </a:xfrm>
          <a:prstGeom prst="rect">
            <a:avLst/>
          </a:prstGeom>
        </p:spPr>
      </p:pic>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4600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Epilepsy as Channelopathy</a:t>
            </a:r>
          </a:p>
        </p:txBody>
      </p:sp>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AC6C45DF-5D5A-4247-8B3D-0F00FE879E0F}"/>
              </a:ext>
            </a:extLst>
          </p:cNvPr>
          <p:cNvPicPr>
            <a:picLocks noChangeAspect="1"/>
          </p:cNvPicPr>
          <p:nvPr/>
        </p:nvPicPr>
        <p:blipFill>
          <a:blip r:embed="rId3"/>
          <a:stretch>
            <a:fillRect/>
          </a:stretch>
        </p:blipFill>
        <p:spPr>
          <a:xfrm>
            <a:off x="1691025" y="1414462"/>
            <a:ext cx="8809950" cy="4949016"/>
          </a:xfrm>
          <a:prstGeom prst="rect">
            <a:avLst/>
          </a:prstGeom>
        </p:spPr>
      </p:pic>
    </p:spTree>
    <p:extLst>
      <p:ext uri="{BB962C8B-B14F-4D97-AF65-F5344CB8AC3E}">
        <p14:creationId xmlns:p14="http://schemas.microsoft.com/office/powerpoint/2010/main" val="3397973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Epilepsy as Channelopathy</a:t>
            </a:r>
          </a:p>
        </p:txBody>
      </p:sp>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A12425C4-54CA-456A-845F-616C021D8490}"/>
              </a:ext>
            </a:extLst>
          </p:cNvPr>
          <p:cNvPicPr>
            <a:picLocks noChangeAspect="1"/>
          </p:cNvPicPr>
          <p:nvPr/>
        </p:nvPicPr>
        <p:blipFill rotWithShape="1">
          <a:blip r:embed="rId3"/>
          <a:srcRect t="1299"/>
          <a:stretch/>
        </p:blipFill>
        <p:spPr>
          <a:xfrm>
            <a:off x="3018681" y="48620"/>
            <a:ext cx="6154638" cy="6698313"/>
          </a:xfrm>
          <a:prstGeom prst="rect">
            <a:avLst/>
          </a:prstGeom>
        </p:spPr>
      </p:pic>
    </p:spTree>
    <p:extLst>
      <p:ext uri="{BB962C8B-B14F-4D97-AF65-F5344CB8AC3E}">
        <p14:creationId xmlns:p14="http://schemas.microsoft.com/office/powerpoint/2010/main" val="2438145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0767" y="233001"/>
            <a:ext cx="6344828" cy="767671"/>
          </a:xfrm>
        </p:spPr>
        <p:txBody>
          <a:bodyPr>
            <a:normAutofit/>
          </a:bodyPr>
          <a:lstStyle/>
          <a:p>
            <a:pPr algn="ctr"/>
            <a:r>
              <a:rPr lang="en-US" dirty="0">
                <a:solidFill>
                  <a:schemeClr val="accent1"/>
                </a:solidFill>
              </a:rPr>
              <a:t>Epilepsy &amp; Sodium Channelopathies</a:t>
            </a:r>
          </a:p>
        </p:txBody>
      </p:sp>
      <p:pic>
        <p:nvPicPr>
          <p:cNvPr id="6" name="Picture 5" descr="A screenshot of a cell phone&#10;&#10;Description automatically generated">
            <a:extLst>
              <a:ext uri="{FF2B5EF4-FFF2-40B4-BE49-F238E27FC236}">
                <a16:creationId xmlns:a16="http://schemas.microsoft.com/office/drawing/2014/main" id="{2FC7F26B-1F99-4E49-9516-EA2524F5694F}"/>
              </a:ext>
            </a:extLst>
          </p:cNvPr>
          <p:cNvPicPr>
            <a:picLocks noChangeAspect="1"/>
          </p:cNvPicPr>
          <p:nvPr/>
        </p:nvPicPr>
        <p:blipFill>
          <a:blip r:embed="rId3"/>
          <a:stretch>
            <a:fillRect/>
          </a:stretch>
        </p:blipFill>
        <p:spPr>
          <a:xfrm>
            <a:off x="1548882" y="1485491"/>
            <a:ext cx="9208599" cy="5222881"/>
          </a:xfrm>
          <a:prstGeom prst="rect">
            <a:avLst/>
          </a:prstGeom>
        </p:spPr>
      </p:pic>
    </p:spTree>
    <p:extLst>
      <p:ext uri="{BB962C8B-B14F-4D97-AF65-F5344CB8AC3E}">
        <p14:creationId xmlns:p14="http://schemas.microsoft.com/office/powerpoint/2010/main" val="3774291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0767" y="233001"/>
            <a:ext cx="6344828" cy="767671"/>
          </a:xfrm>
        </p:spPr>
        <p:txBody>
          <a:bodyPr>
            <a:normAutofit/>
          </a:bodyPr>
          <a:lstStyle/>
          <a:p>
            <a:pPr algn="ctr"/>
            <a:r>
              <a:rPr lang="en-US" dirty="0">
                <a:solidFill>
                  <a:schemeClr val="accent1"/>
                </a:solidFill>
              </a:rPr>
              <a:t>Epilepsy &amp; Sodium Channelopathies</a:t>
            </a:r>
          </a:p>
        </p:txBody>
      </p:sp>
      <p:sp>
        <p:nvSpPr>
          <p:cNvPr id="3" name="Rectangle 2">
            <a:extLst>
              <a:ext uri="{FF2B5EF4-FFF2-40B4-BE49-F238E27FC236}">
                <a16:creationId xmlns:a16="http://schemas.microsoft.com/office/drawing/2014/main" id="{A203BEB6-F397-4AD3-A60E-FE9A7D046EA5}"/>
              </a:ext>
            </a:extLst>
          </p:cNvPr>
          <p:cNvSpPr/>
          <p:nvPr/>
        </p:nvSpPr>
        <p:spPr>
          <a:xfrm>
            <a:off x="1201783" y="1830700"/>
            <a:ext cx="9431383" cy="4154984"/>
          </a:xfrm>
          <a:prstGeom prst="rect">
            <a:avLst/>
          </a:prstGeom>
        </p:spPr>
        <p:txBody>
          <a:bodyPr wrap="square">
            <a:spAutoFit/>
          </a:bodyPr>
          <a:lstStyle/>
          <a:p>
            <a:r>
              <a:rPr lang="en-US" sz="2400" dirty="0"/>
              <a:t>Voltage-gate sodium channels (VGSC)</a:t>
            </a:r>
          </a:p>
          <a:p>
            <a:endParaRPr lang="en-US" sz="2400" dirty="0"/>
          </a:p>
          <a:p>
            <a:pPr marL="285750" indent="-285750">
              <a:buFont typeface="Arial" panose="020B0604020202020204" pitchFamily="34" charset="0"/>
              <a:buChar char="•"/>
            </a:pPr>
            <a:r>
              <a:rPr lang="en-US" sz="2400" dirty="0"/>
              <a:t>Large transmembrane proteins composed of a pore-forming alpha subunit, and one or two regulatory beta subunits.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9 different alpha subunits (Na</a:t>
            </a:r>
            <a:r>
              <a:rPr lang="en-US" sz="2400" baseline="-25000" dirty="0"/>
              <a:t>v</a:t>
            </a:r>
            <a:r>
              <a:rPr lang="en-US" sz="2400" dirty="0"/>
              <a:t>1.1 – Na</a:t>
            </a:r>
            <a:r>
              <a:rPr lang="en-US" sz="2400" baseline="-25000" dirty="0"/>
              <a:t>v</a:t>
            </a:r>
            <a:r>
              <a:rPr lang="en-US" sz="2400" dirty="0"/>
              <a:t>1.9) are encoded by 9 different genes (</a:t>
            </a:r>
            <a:r>
              <a:rPr lang="en-US" sz="2400" i="1" dirty="0"/>
              <a:t>SCN1A-SCN5A; SCN8A-SCN11A</a:t>
            </a:r>
            <a:r>
              <a:rPr lang="en-US" sz="2400" dirty="0"/>
              <a: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Only Na</a:t>
            </a:r>
            <a:r>
              <a:rPr lang="en-US" sz="2400" baseline="-25000" dirty="0"/>
              <a:t>V</a:t>
            </a:r>
            <a:r>
              <a:rPr lang="en-US" sz="2400" dirty="0"/>
              <a:t>1.1, Na</a:t>
            </a:r>
            <a:r>
              <a:rPr lang="en-US" sz="2400" baseline="-25000" dirty="0"/>
              <a:t>V</a:t>
            </a:r>
            <a:r>
              <a:rPr lang="en-US" sz="2400" dirty="0"/>
              <a:t>1.2, Na</a:t>
            </a:r>
            <a:r>
              <a:rPr lang="en-US" sz="2400" baseline="-25000" dirty="0"/>
              <a:t>V</a:t>
            </a:r>
            <a:r>
              <a:rPr lang="en-US" sz="2400" dirty="0"/>
              <a:t>1.3 and Na</a:t>
            </a:r>
            <a:r>
              <a:rPr lang="en-US" sz="2400" baseline="-25000" dirty="0"/>
              <a:t>V</a:t>
            </a:r>
            <a:r>
              <a:rPr lang="en-US" sz="2400" dirty="0"/>
              <a:t>1.6 are expressed in the central nervous system, with </a:t>
            </a:r>
            <a:r>
              <a:rPr lang="en-US" sz="2400" b="1" dirty="0"/>
              <a:t>different distribution and prevalence at different stages of development</a:t>
            </a:r>
          </a:p>
        </p:txBody>
      </p:sp>
    </p:spTree>
    <p:extLst>
      <p:ext uri="{BB962C8B-B14F-4D97-AF65-F5344CB8AC3E}">
        <p14:creationId xmlns:p14="http://schemas.microsoft.com/office/powerpoint/2010/main" val="26853944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0767" y="233001"/>
            <a:ext cx="6344828" cy="767671"/>
          </a:xfrm>
        </p:spPr>
        <p:txBody>
          <a:bodyPr>
            <a:normAutofit/>
          </a:bodyPr>
          <a:lstStyle/>
          <a:p>
            <a:pPr algn="ctr"/>
            <a:r>
              <a:rPr lang="en-US" dirty="0">
                <a:solidFill>
                  <a:schemeClr val="accent1"/>
                </a:solidFill>
              </a:rPr>
              <a:t>Epilepsy &amp; Sodium Channelopathies</a:t>
            </a:r>
          </a:p>
        </p:txBody>
      </p:sp>
      <p:pic>
        <p:nvPicPr>
          <p:cNvPr id="8" name="Picture 7" descr="A picture containing map&#10;&#10;Description automatically generated">
            <a:extLst>
              <a:ext uri="{FF2B5EF4-FFF2-40B4-BE49-F238E27FC236}">
                <a16:creationId xmlns:a16="http://schemas.microsoft.com/office/drawing/2014/main" id="{44671AED-CCB7-4632-B2DD-92727AD86B94}"/>
              </a:ext>
            </a:extLst>
          </p:cNvPr>
          <p:cNvPicPr>
            <a:picLocks noChangeAspect="1"/>
          </p:cNvPicPr>
          <p:nvPr/>
        </p:nvPicPr>
        <p:blipFill>
          <a:blip r:embed="rId3"/>
          <a:stretch>
            <a:fillRect/>
          </a:stretch>
        </p:blipFill>
        <p:spPr>
          <a:xfrm>
            <a:off x="538003" y="1298188"/>
            <a:ext cx="11230356" cy="5511192"/>
          </a:xfrm>
          <a:prstGeom prst="rect">
            <a:avLst/>
          </a:prstGeom>
        </p:spPr>
      </p:pic>
    </p:spTree>
    <p:extLst>
      <p:ext uri="{BB962C8B-B14F-4D97-AF65-F5344CB8AC3E}">
        <p14:creationId xmlns:p14="http://schemas.microsoft.com/office/powerpoint/2010/main" val="3980289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SCN1A</a:t>
            </a:r>
          </a:p>
        </p:txBody>
      </p:sp>
      <p:sp>
        <p:nvSpPr>
          <p:cNvPr id="3" name="TextBox 2">
            <a:extLst>
              <a:ext uri="{FF2B5EF4-FFF2-40B4-BE49-F238E27FC236}">
                <a16:creationId xmlns:a16="http://schemas.microsoft.com/office/drawing/2014/main" id="{F25A4CB4-85CD-49EF-96CE-CF6803702941}"/>
              </a:ext>
            </a:extLst>
          </p:cNvPr>
          <p:cNvSpPr txBox="1"/>
          <p:nvPr/>
        </p:nvSpPr>
        <p:spPr>
          <a:xfrm flipH="1">
            <a:off x="889462" y="2078182"/>
            <a:ext cx="10536383" cy="3139321"/>
          </a:xfrm>
          <a:prstGeom prst="rect">
            <a:avLst/>
          </a:prstGeom>
          <a:noFill/>
        </p:spPr>
        <p:txBody>
          <a:bodyPr wrap="square" rtlCol="0">
            <a:spAutoFit/>
          </a:bodyPr>
          <a:lstStyle/>
          <a:p>
            <a:r>
              <a:rPr lang="en-US" sz="2200" dirty="0"/>
              <a:t>Pathogenic variants in </a:t>
            </a:r>
            <a:r>
              <a:rPr lang="en-US" sz="2200" i="1" dirty="0"/>
              <a:t>SCN1A </a:t>
            </a:r>
            <a:r>
              <a:rPr lang="en-US" sz="2200" dirty="0"/>
              <a:t>cause a spectrum of mild to severe epilepsy, most notably:</a:t>
            </a:r>
          </a:p>
          <a:p>
            <a:pPr marL="285750" indent="-285750">
              <a:buFont typeface="Arial" panose="020B0604020202020204" pitchFamily="34" charset="0"/>
              <a:buChar char="•"/>
            </a:pPr>
            <a:r>
              <a:rPr lang="en-US" sz="2200" dirty="0" err="1"/>
              <a:t>Dravet</a:t>
            </a:r>
            <a:r>
              <a:rPr lang="en-US" sz="2200" dirty="0"/>
              <a:t> Syndrome</a:t>
            </a:r>
          </a:p>
          <a:p>
            <a:pPr marL="285750" indent="-285750">
              <a:buFont typeface="Arial" panose="020B0604020202020204" pitchFamily="34" charset="0"/>
              <a:buChar char="•"/>
            </a:pPr>
            <a:r>
              <a:rPr lang="en-US" sz="2200" dirty="0"/>
              <a:t>Genetic/Generalized Epilepsy with Febrile Seizures Plus (GEFS+)</a:t>
            </a:r>
          </a:p>
          <a:p>
            <a:pPr marL="285750" indent="-285750">
              <a:buFont typeface="Arial" panose="020B0604020202020204" pitchFamily="34" charset="0"/>
              <a:buChar char="•"/>
            </a:pPr>
            <a:r>
              <a:rPr lang="en-US" sz="2200" dirty="0"/>
              <a:t>Intractable childhood epilepsy with generalized tonic-</a:t>
            </a:r>
            <a:r>
              <a:rPr lang="en-US" sz="2200" dirty="0" err="1"/>
              <a:t>clonic</a:t>
            </a:r>
            <a:r>
              <a:rPr lang="en-US" sz="2200" dirty="0"/>
              <a:t> seizures (ICE-GTC)</a:t>
            </a:r>
          </a:p>
          <a:p>
            <a:pPr marL="285750" indent="-285750">
              <a:buFont typeface="Arial" panose="020B0604020202020204" pitchFamily="34" charset="0"/>
              <a:buChar char="•"/>
            </a:pPr>
            <a:r>
              <a:rPr lang="en-US" sz="2200" dirty="0"/>
              <a:t>Febrile seizures</a:t>
            </a:r>
          </a:p>
          <a:p>
            <a:pPr marL="285750" indent="-285750">
              <a:buFont typeface="Arial" panose="020B0604020202020204" pitchFamily="34" charset="0"/>
              <a:buChar char="•"/>
            </a:pPr>
            <a:endParaRPr lang="en-US" sz="2200" dirty="0"/>
          </a:p>
          <a:p>
            <a:r>
              <a:rPr lang="en-US" sz="2200" i="1" dirty="0"/>
              <a:t>SCN1A</a:t>
            </a:r>
            <a:r>
              <a:rPr lang="en-US" sz="2200" dirty="0"/>
              <a:t> gene may be risk factors for a wide range of other common epilepsies, including:</a:t>
            </a:r>
          </a:p>
          <a:p>
            <a:pPr marL="285750" indent="-285750">
              <a:buFont typeface="Arial" panose="020B0604020202020204" pitchFamily="34" charset="0"/>
              <a:buChar char="•"/>
            </a:pPr>
            <a:r>
              <a:rPr lang="en-US" sz="2200" dirty="0"/>
              <a:t>Temporal Lobe Epilepsy</a:t>
            </a:r>
          </a:p>
          <a:p>
            <a:pPr marL="285750" indent="-285750">
              <a:buFont typeface="Arial" panose="020B0604020202020204" pitchFamily="34" charset="0"/>
              <a:buChar char="•"/>
            </a:pPr>
            <a:r>
              <a:rPr lang="en-US" sz="2200" dirty="0"/>
              <a:t>Idiopathic/Genetic Generalized Epilepsy (GGE/IGE)</a:t>
            </a:r>
          </a:p>
        </p:txBody>
      </p:sp>
    </p:spTree>
    <p:extLst>
      <p:ext uri="{BB962C8B-B14F-4D97-AF65-F5344CB8AC3E}">
        <p14:creationId xmlns:p14="http://schemas.microsoft.com/office/powerpoint/2010/main" val="2569032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SCN1A Genetics</a:t>
            </a:r>
          </a:p>
        </p:txBody>
      </p:sp>
      <p:sp>
        <p:nvSpPr>
          <p:cNvPr id="3" name="TextBox 2">
            <a:extLst>
              <a:ext uri="{FF2B5EF4-FFF2-40B4-BE49-F238E27FC236}">
                <a16:creationId xmlns:a16="http://schemas.microsoft.com/office/drawing/2014/main" id="{F25A4CB4-85CD-49EF-96CE-CF6803702941}"/>
              </a:ext>
            </a:extLst>
          </p:cNvPr>
          <p:cNvSpPr txBox="1"/>
          <p:nvPr/>
        </p:nvSpPr>
        <p:spPr>
          <a:xfrm flipH="1">
            <a:off x="889462" y="2078182"/>
            <a:ext cx="10536383" cy="3816429"/>
          </a:xfrm>
          <a:prstGeom prst="rect">
            <a:avLst/>
          </a:prstGeom>
          <a:noFill/>
        </p:spPr>
        <p:txBody>
          <a:bodyPr wrap="square" rtlCol="0">
            <a:spAutoFit/>
          </a:bodyPr>
          <a:lstStyle/>
          <a:p>
            <a:r>
              <a:rPr lang="en-US" sz="2200" b="1" dirty="0" err="1"/>
              <a:t>Dravet</a:t>
            </a:r>
            <a:r>
              <a:rPr lang="en-US" sz="2200" b="1" dirty="0"/>
              <a:t>:  </a:t>
            </a:r>
            <a:r>
              <a:rPr lang="en-US" sz="2200" dirty="0"/>
              <a:t>caused by </a:t>
            </a:r>
            <a:r>
              <a:rPr lang="en-US" sz="2200" i="1" dirty="0"/>
              <a:t>de novo</a:t>
            </a:r>
            <a:r>
              <a:rPr lang="en-US" sz="2200" dirty="0"/>
              <a:t> alterations in the </a:t>
            </a:r>
            <a:r>
              <a:rPr lang="en-US" sz="2200" i="1" dirty="0"/>
              <a:t>SCN1A </a:t>
            </a:r>
            <a:r>
              <a:rPr lang="en-US" sz="2200" dirty="0"/>
              <a:t>gene in more than 80% of patients.</a:t>
            </a:r>
          </a:p>
          <a:p>
            <a:endParaRPr lang="en-US" sz="2200" dirty="0"/>
          </a:p>
          <a:p>
            <a:pPr marL="285750" indent="-285750">
              <a:buFont typeface="Arial" panose="020B0604020202020204" pitchFamily="34" charset="0"/>
              <a:buChar char="•"/>
            </a:pPr>
            <a:r>
              <a:rPr lang="en-US" sz="2200" dirty="0"/>
              <a:t>Over 1,250 different disease-causing variants have been reported throughout </a:t>
            </a:r>
            <a:r>
              <a:rPr lang="en-US" sz="2200" i="1" dirty="0"/>
              <a:t>SCN1A</a:t>
            </a:r>
            <a:r>
              <a:rPr lang="en-US" sz="2200" dirty="0"/>
              <a:t>.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Most variants are heterozygous missense or nonsense variants.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Splice site variants, small insertions or deletions, and large </a:t>
            </a:r>
            <a:r>
              <a:rPr lang="en-US" sz="2200" dirty="0" err="1"/>
              <a:t>exonic</a:t>
            </a:r>
            <a:r>
              <a:rPr lang="en-US" sz="2200" dirty="0"/>
              <a:t> or whole gene deletions are also relatively common.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Most pathogenic variants in </a:t>
            </a:r>
            <a:r>
              <a:rPr lang="en-US" sz="2200" i="1" dirty="0"/>
              <a:t>SCN1A </a:t>
            </a:r>
            <a:r>
              <a:rPr lang="en-US" sz="2200" dirty="0"/>
              <a:t>occur in the C-terminus and in the pore loops connecting S5 and S6.  </a:t>
            </a:r>
          </a:p>
        </p:txBody>
      </p:sp>
    </p:spTree>
    <p:extLst>
      <p:ext uri="{BB962C8B-B14F-4D97-AF65-F5344CB8AC3E}">
        <p14:creationId xmlns:p14="http://schemas.microsoft.com/office/powerpoint/2010/main" val="3548877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SCN1A Mechanism</a:t>
            </a:r>
          </a:p>
        </p:txBody>
      </p:sp>
      <p:sp>
        <p:nvSpPr>
          <p:cNvPr id="3" name="TextBox 2">
            <a:extLst>
              <a:ext uri="{FF2B5EF4-FFF2-40B4-BE49-F238E27FC236}">
                <a16:creationId xmlns:a16="http://schemas.microsoft.com/office/drawing/2014/main" id="{F25A4CB4-85CD-49EF-96CE-CF6803702941}"/>
              </a:ext>
            </a:extLst>
          </p:cNvPr>
          <p:cNvSpPr txBox="1"/>
          <p:nvPr/>
        </p:nvSpPr>
        <p:spPr>
          <a:xfrm flipH="1">
            <a:off x="889462" y="1362655"/>
            <a:ext cx="10536383" cy="5509200"/>
          </a:xfrm>
          <a:prstGeom prst="rect">
            <a:avLst/>
          </a:prstGeom>
          <a:noFill/>
        </p:spPr>
        <p:txBody>
          <a:bodyPr wrap="square" rtlCol="0">
            <a:spAutoFit/>
          </a:bodyPr>
          <a:lstStyle/>
          <a:p>
            <a:r>
              <a:rPr lang="en-US" sz="2200" i="1" dirty="0"/>
              <a:t>SCN1A </a:t>
            </a:r>
            <a:r>
              <a:rPr lang="en-US" sz="2200" dirty="0"/>
              <a:t>encodes for the alpha-1 subunit of the voltage-gated sodium channel (Na(V)1.1). </a:t>
            </a:r>
          </a:p>
          <a:p>
            <a:pPr marL="285750" indent="-285750">
              <a:buFont typeface="Arial" panose="020B0604020202020204" pitchFamily="34" charset="0"/>
              <a:buChar char="•"/>
            </a:pPr>
            <a:r>
              <a:rPr lang="en-US" sz="2200" dirty="0"/>
              <a:t>Transmembrane alpha subunit forms the </a:t>
            </a:r>
            <a:r>
              <a:rPr lang="en-US" sz="2200" u="sng" dirty="0"/>
              <a:t>central pore</a:t>
            </a:r>
            <a:r>
              <a:rPr lang="en-US" sz="2200" dirty="0"/>
              <a:t> of the channel.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Critical to the generation and propagation of action potentials.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In some animal models, </a:t>
            </a:r>
            <a:r>
              <a:rPr lang="en-US" sz="2200" u="sng" dirty="0"/>
              <a:t>loss-of-function mutations</a:t>
            </a:r>
            <a:r>
              <a:rPr lang="en-US" sz="2200" dirty="0"/>
              <a:t> were shown to lead to a </a:t>
            </a:r>
            <a:r>
              <a:rPr lang="en-US" sz="2200" u="sng" dirty="0"/>
              <a:t>reduction in sodium currents </a:t>
            </a:r>
            <a:r>
              <a:rPr lang="en-US" sz="2200" dirty="0"/>
              <a:t>and </a:t>
            </a:r>
            <a:r>
              <a:rPr lang="en-US" sz="2200" u="sng" dirty="0"/>
              <a:t>impaired signaling </a:t>
            </a:r>
            <a:r>
              <a:rPr lang="en-US" sz="2200" dirty="0"/>
              <a:t>of GABAergic interneurons of the hippocampus.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In 70-90% of cases, </a:t>
            </a:r>
            <a:r>
              <a:rPr lang="en-US" sz="2200" dirty="0" err="1"/>
              <a:t>Dravet</a:t>
            </a:r>
            <a:r>
              <a:rPr lang="en-US" sz="2200" dirty="0"/>
              <a:t> Syndrome is caused by a </a:t>
            </a:r>
            <a:r>
              <a:rPr lang="en-US" sz="2200" i="1" dirty="0"/>
              <a:t>de novo</a:t>
            </a:r>
            <a:r>
              <a:rPr lang="en-US" sz="2200" dirty="0"/>
              <a:t> mutation in </a:t>
            </a:r>
            <a:r>
              <a:rPr lang="en-US" sz="2200" i="1" dirty="0"/>
              <a:t>SCN1A</a:t>
            </a:r>
            <a:r>
              <a:rPr lang="en-US" sz="2200" dirty="0"/>
              <a:t>, which often leads to a non-functional protein and possibly results in </a:t>
            </a:r>
            <a:r>
              <a:rPr lang="en-US" sz="2200" u="sng" dirty="0"/>
              <a:t>haploinsufficiency</a:t>
            </a:r>
            <a:r>
              <a:rPr lang="en-US" sz="2200" dirty="0"/>
              <a:t>.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Some </a:t>
            </a:r>
            <a:r>
              <a:rPr lang="en-US" sz="2200" i="1" dirty="0"/>
              <a:t>SCN1A</a:t>
            </a:r>
            <a:r>
              <a:rPr lang="en-US" sz="2200" dirty="0"/>
              <a:t> variants seem to result in a gain-of-function.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i="1" dirty="0"/>
              <a:t>SCN1A</a:t>
            </a:r>
            <a:r>
              <a:rPr lang="en-US" sz="2200" dirty="0"/>
              <a:t> mutations that result in GEFS+ exist in many different parts of the gene and can result in various functional effects on the SCN1A protein, predicted to cause either hypo- or hyperexcitability of the neuron.</a:t>
            </a:r>
          </a:p>
        </p:txBody>
      </p:sp>
    </p:spTree>
    <p:extLst>
      <p:ext uri="{BB962C8B-B14F-4D97-AF65-F5344CB8AC3E}">
        <p14:creationId xmlns:p14="http://schemas.microsoft.com/office/powerpoint/2010/main" val="35497586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SCN1A Mechanism</a:t>
            </a:r>
          </a:p>
        </p:txBody>
      </p:sp>
      <p:pic>
        <p:nvPicPr>
          <p:cNvPr id="8" name="Picture 7" descr="A close up of a device&#10;&#10;Description automatically generated">
            <a:extLst>
              <a:ext uri="{FF2B5EF4-FFF2-40B4-BE49-F238E27FC236}">
                <a16:creationId xmlns:a16="http://schemas.microsoft.com/office/drawing/2014/main" id="{0A4D5C30-E859-499F-A0C7-C1C0A8EE211D}"/>
              </a:ext>
            </a:extLst>
          </p:cNvPr>
          <p:cNvPicPr>
            <a:picLocks noChangeAspect="1"/>
          </p:cNvPicPr>
          <p:nvPr/>
        </p:nvPicPr>
        <p:blipFill>
          <a:blip r:embed="rId3"/>
          <a:stretch>
            <a:fillRect/>
          </a:stretch>
        </p:blipFill>
        <p:spPr>
          <a:xfrm>
            <a:off x="2055845" y="0"/>
            <a:ext cx="9144000" cy="6858000"/>
          </a:xfrm>
          <a:prstGeom prst="rect">
            <a:avLst/>
          </a:prstGeom>
        </p:spPr>
      </p:pic>
    </p:spTree>
    <p:extLst>
      <p:ext uri="{BB962C8B-B14F-4D97-AF65-F5344CB8AC3E}">
        <p14:creationId xmlns:p14="http://schemas.microsoft.com/office/powerpoint/2010/main" val="2882576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44135" y="1077194"/>
            <a:ext cx="2340864" cy="1136435"/>
          </a:xfrm>
        </p:spPr>
        <p:txBody>
          <a:bodyPr>
            <a:normAutofit/>
          </a:bodyPr>
          <a:lstStyle/>
          <a:p>
            <a:endParaRPr lang="en-US" dirty="0"/>
          </a:p>
          <a:p>
            <a:pPr marL="0" indent="0">
              <a:buNone/>
            </a:pPr>
            <a:r>
              <a:rPr lang="en-US" dirty="0">
                <a:solidFill>
                  <a:schemeClr val="accent1"/>
                </a:solidFill>
              </a:rPr>
              <a:t>Voltage-gated</a:t>
            </a:r>
          </a:p>
          <a:p>
            <a:endParaRPr lang="en-US" dirty="0"/>
          </a:p>
          <a:p>
            <a:endParaRPr lang="en-US" dirty="0"/>
          </a:p>
        </p:txBody>
      </p:sp>
      <p:pic>
        <p:nvPicPr>
          <p:cNvPr id="4" name="Picture 3"/>
          <p:cNvPicPr>
            <a:picLocks noChangeAspect="1"/>
          </p:cNvPicPr>
          <p:nvPr/>
        </p:nvPicPr>
        <p:blipFill>
          <a:blip r:embed="rId3"/>
          <a:stretch>
            <a:fillRect/>
          </a:stretch>
        </p:blipFill>
        <p:spPr>
          <a:xfrm>
            <a:off x="1195558" y="2021548"/>
            <a:ext cx="10105684" cy="4089319"/>
          </a:xfrm>
          <a:prstGeom prst="rect">
            <a:avLst/>
          </a:prstGeom>
        </p:spPr>
      </p:pic>
      <p:sp>
        <p:nvSpPr>
          <p:cNvPr id="6" name="Title 1">
            <a:extLst>
              <a:ext uri="{FF2B5EF4-FFF2-40B4-BE49-F238E27FC236}">
                <a16:creationId xmlns:a16="http://schemas.microsoft.com/office/drawing/2014/main" id="{8C0DF817-6BFC-45DB-9E1C-03A112CDB977}"/>
              </a:ext>
            </a:extLst>
          </p:cNvPr>
          <p:cNvSpPr txBox="1">
            <a:spLocks/>
          </p:cNvSpPr>
          <p:nvPr/>
        </p:nvSpPr>
        <p:spPr>
          <a:xfrm>
            <a:off x="2383536" y="609092"/>
            <a:ext cx="772972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Channelopathies</a:t>
            </a:r>
          </a:p>
        </p:txBody>
      </p:sp>
      <p:sp>
        <p:nvSpPr>
          <p:cNvPr id="2" name="TextBox 1">
            <a:extLst>
              <a:ext uri="{FF2B5EF4-FFF2-40B4-BE49-F238E27FC236}">
                <a16:creationId xmlns:a16="http://schemas.microsoft.com/office/drawing/2014/main" id="{F06A2617-B699-419A-86C1-6AC200CF645B}"/>
              </a:ext>
            </a:extLst>
          </p:cNvPr>
          <p:cNvSpPr txBox="1"/>
          <p:nvPr/>
        </p:nvSpPr>
        <p:spPr>
          <a:xfrm>
            <a:off x="1030310" y="5925742"/>
            <a:ext cx="10373779" cy="646331"/>
          </a:xfrm>
          <a:prstGeom prst="rect">
            <a:avLst/>
          </a:prstGeom>
          <a:noFill/>
        </p:spPr>
        <p:txBody>
          <a:bodyPr wrap="square" rtlCol="0">
            <a:spAutoFit/>
          </a:bodyPr>
          <a:lstStyle/>
          <a:p>
            <a:r>
              <a:rPr lang="en-US" dirty="0"/>
              <a:t>* Missense mutations in channelopathy  genes may affect  any location (often pore, transmembrane portion) or any phase of function</a:t>
            </a:r>
          </a:p>
        </p:txBody>
      </p:sp>
    </p:spTree>
    <p:extLst>
      <p:ext uri="{BB962C8B-B14F-4D97-AF65-F5344CB8AC3E}">
        <p14:creationId xmlns:p14="http://schemas.microsoft.com/office/powerpoint/2010/main" val="2627940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SCN1A</a:t>
            </a:r>
          </a:p>
        </p:txBody>
      </p:sp>
      <p:sp>
        <p:nvSpPr>
          <p:cNvPr id="3" name="TextBox 2">
            <a:extLst>
              <a:ext uri="{FF2B5EF4-FFF2-40B4-BE49-F238E27FC236}">
                <a16:creationId xmlns:a16="http://schemas.microsoft.com/office/drawing/2014/main" id="{F25A4CB4-85CD-49EF-96CE-CF6803702941}"/>
              </a:ext>
            </a:extLst>
          </p:cNvPr>
          <p:cNvSpPr txBox="1"/>
          <p:nvPr/>
        </p:nvSpPr>
        <p:spPr>
          <a:xfrm flipH="1">
            <a:off x="889461" y="2078182"/>
            <a:ext cx="10631978" cy="4154984"/>
          </a:xfrm>
          <a:prstGeom prst="rect">
            <a:avLst/>
          </a:prstGeom>
          <a:noFill/>
        </p:spPr>
        <p:txBody>
          <a:bodyPr wrap="square" rtlCol="0">
            <a:spAutoFit/>
          </a:bodyPr>
          <a:lstStyle/>
          <a:p>
            <a:r>
              <a:rPr lang="en-US" sz="2200" b="1" dirty="0" err="1"/>
              <a:t>Dravet</a:t>
            </a:r>
            <a:r>
              <a:rPr lang="en-US" sz="2200" b="1" dirty="0"/>
              <a:t> Syndrome:</a:t>
            </a:r>
          </a:p>
          <a:p>
            <a:endParaRPr lang="en-US" sz="2200" b="1" dirty="0"/>
          </a:p>
          <a:p>
            <a:pPr marL="285750" indent="-285750">
              <a:buFont typeface="Arial" panose="020B0604020202020204" pitchFamily="34" charset="0"/>
              <a:buChar char="•"/>
            </a:pPr>
            <a:r>
              <a:rPr lang="en-US" sz="2200" dirty="0"/>
              <a:t>Severe childhood epilepsy with prominent fever-associated seizures.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Progresses to include other seizure types (myoclonic, partial)</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Associated with progressive cognitive and behavioral deficits.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One of the most common epileptic encephalopathies caused by a single gene</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Frequency of </a:t>
            </a:r>
            <a:r>
              <a:rPr lang="en-US" sz="2200" dirty="0" err="1"/>
              <a:t>Dravet</a:t>
            </a:r>
            <a:r>
              <a:rPr lang="en-US" sz="2200" dirty="0"/>
              <a:t> Syndrome due to variants in </a:t>
            </a:r>
            <a:r>
              <a:rPr lang="en-US" sz="2200" i="1" dirty="0"/>
              <a:t>SCN1A</a:t>
            </a:r>
            <a:r>
              <a:rPr lang="en-US" sz="2200" dirty="0"/>
              <a:t> is 1 in 22,000 (comparable to that of Rett Syndrome)</a:t>
            </a:r>
          </a:p>
        </p:txBody>
      </p:sp>
    </p:spTree>
    <p:extLst>
      <p:ext uri="{BB962C8B-B14F-4D97-AF65-F5344CB8AC3E}">
        <p14:creationId xmlns:p14="http://schemas.microsoft.com/office/powerpoint/2010/main" val="2372172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SCN1A</a:t>
            </a:r>
          </a:p>
        </p:txBody>
      </p:sp>
      <p:sp>
        <p:nvSpPr>
          <p:cNvPr id="3" name="TextBox 2">
            <a:extLst>
              <a:ext uri="{FF2B5EF4-FFF2-40B4-BE49-F238E27FC236}">
                <a16:creationId xmlns:a16="http://schemas.microsoft.com/office/drawing/2014/main" id="{F25A4CB4-85CD-49EF-96CE-CF6803702941}"/>
              </a:ext>
            </a:extLst>
          </p:cNvPr>
          <p:cNvSpPr txBox="1"/>
          <p:nvPr/>
        </p:nvSpPr>
        <p:spPr>
          <a:xfrm flipH="1">
            <a:off x="889461" y="1404218"/>
            <a:ext cx="10631978" cy="5509200"/>
          </a:xfrm>
          <a:prstGeom prst="rect">
            <a:avLst/>
          </a:prstGeom>
          <a:noFill/>
        </p:spPr>
        <p:txBody>
          <a:bodyPr wrap="square" rtlCol="0">
            <a:spAutoFit/>
          </a:bodyPr>
          <a:lstStyle/>
          <a:p>
            <a:r>
              <a:rPr lang="en-US" sz="2200" b="1" dirty="0"/>
              <a:t>GEFS+</a:t>
            </a:r>
          </a:p>
          <a:p>
            <a:pPr marL="285750" indent="-285750">
              <a:buFont typeface="Arial" panose="020B0604020202020204" pitchFamily="34" charset="0"/>
              <a:buChar char="•"/>
            </a:pPr>
            <a:r>
              <a:rPr lang="en-US" sz="2200" i="1" dirty="0"/>
              <a:t>SCN1A</a:t>
            </a:r>
            <a:r>
              <a:rPr lang="en-US" sz="2200" dirty="0"/>
              <a:t> is implicated in severe fever-related epilepsies and rare familial epilepsies</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Genetic Epilepsy with Febrile Seizures Plus (GEFS+) is a milder autosomal dominant familial epilepsy syndrome.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GEFS+ phenotypes span a broad range from unaffected carriers to simple febrile seizures, febrile seizures plus, and sometimes more severe epilepsies. </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Core phenotype in GEFS+ families are Febrile Seizures Plus. </a:t>
            </a:r>
          </a:p>
          <a:p>
            <a:pPr marL="742950" lvl="1" indent="-285750">
              <a:buFont typeface="Arial" panose="020B0604020202020204" pitchFamily="34" charset="0"/>
              <a:buChar char="•"/>
            </a:pPr>
            <a:r>
              <a:rPr lang="en-US" sz="2200" dirty="0"/>
              <a:t>refers to febrile seizures (FS) persisting beyond the age of 6 years or FS in conjunction with other, afebrile seizure types. </a:t>
            </a:r>
          </a:p>
          <a:p>
            <a:pPr marL="742950" lvl="1" indent="-285750">
              <a:buFont typeface="Arial" panose="020B0604020202020204" pitchFamily="34" charset="0"/>
              <a:buChar char="•"/>
            </a:pPr>
            <a:r>
              <a:rPr lang="en-US" sz="2200" dirty="0"/>
              <a:t>Simple FS is a very common phenotype within GEFS+ families, but the overall family generally does include members with FS+. </a:t>
            </a:r>
          </a:p>
          <a:p>
            <a:pPr marL="742950" lvl="1" indent="-285750">
              <a:buFont typeface="Arial" panose="020B0604020202020204" pitchFamily="34" charset="0"/>
              <a:buChar char="•"/>
            </a:pPr>
            <a:r>
              <a:rPr lang="en-US" sz="2200" dirty="0"/>
              <a:t>In rare cases, GEFS+ phenotypes have been found to overlap with </a:t>
            </a:r>
            <a:r>
              <a:rPr lang="en-US" sz="2200" dirty="0" err="1"/>
              <a:t>Dravet</a:t>
            </a:r>
            <a:r>
              <a:rPr lang="en-US" sz="2200" dirty="0"/>
              <a:t> Syndrome within a family. </a:t>
            </a:r>
          </a:p>
        </p:txBody>
      </p:sp>
    </p:spTree>
    <p:extLst>
      <p:ext uri="{BB962C8B-B14F-4D97-AF65-F5344CB8AC3E}">
        <p14:creationId xmlns:p14="http://schemas.microsoft.com/office/powerpoint/2010/main" val="982984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SCN1A</a:t>
            </a:r>
          </a:p>
        </p:txBody>
      </p:sp>
      <p:pic>
        <p:nvPicPr>
          <p:cNvPr id="6" name="Picture 5" descr="A screenshot of a cell phone&#10;&#10;Description automatically generated">
            <a:extLst>
              <a:ext uri="{FF2B5EF4-FFF2-40B4-BE49-F238E27FC236}">
                <a16:creationId xmlns:a16="http://schemas.microsoft.com/office/drawing/2014/main" id="{E93DC7BB-6AB8-4902-89AA-DDF5B45F592E}"/>
              </a:ext>
            </a:extLst>
          </p:cNvPr>
          <p:cNvPicPr>
            <a:picLocks noChangeAspect="1"/>
          </p:cNvPicPr>
          <p:nvPr/>
        </p:nvPicPr>
        <p:blipFill>
          <a:blip r:embed="rId3"/>
          <a:stretch>
            <a:fillRect/>
          </a:stretch>
        </p:blipFill>
        <p:spPr>
          <a:xfrm>
            <a:off x="2375574" y="67056"/>
            <a:ext cx="9083040" cy="6790944"/>
          </a:xfrm>
          <a:prstGeom prst="rect">
            <a:avLst/>
          </a:prstGeom>
        </p:spPr>
      </p:pic>
    </p:spTree>
    <p:extLst>
      <p:ext uri="{BB962C8B-B14F-4D97-AF65-F5344CB8AC3E}">
        <p14:creationId xmlns:p14="http://schemas.microsoft.com/office/powerpoint/2010/main" val="3722716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SCN1A</a:t>
            </a:r>
          </a:p>
        </p:txBody>
      </p:sp>
      <p:sp>
        <p:nvSpPr>
          <p:cNvPr id="3" name="TextBox 2">
            <a:extLst>
              <a:ext uri="{FF2B5EF4-FFF2-40B4-BE49-F238E27FC236}">
                <a16:creationId xmlns:a16="http://schemas.microsoft.com/office/drawing/2014/main" id="{F25A4CB4-85CD-49EF-96CE-CF6803702941}"/>
              </a:ext>
            </a:extLst>
          </p:cNvPr>
          <p:cNvSpPr txBox="1"/>
          <p:nvPr/>
        </p:nvSpPr>
        <p:spPr>
          <a:xfrm flipH="1">
            <a:off x="889462" y="2078182"/>
            <a:ext cx="10536383" cy="3416320"/>
          </a:xfrm>
          <a:prstGeom prst="rect">
            <a:avLst/>
          </a:prstGeom>
          <a:noFill/>
        </p:spPr>
        <p:txBody>
          <a:bodyPr wrap="square" rtlCol="0">
            <a:spAutoFit/>
          </a:bodyPr>
          <a:lstStyle/>
          <a:p>
            <a:r>
              <a:rPr lang="en-US" sz="2400" b="1" dirty="0"/>
              <a:t>Therapy Considerations:</a:t>
            </a:r>
          </a:p>
          <a:p>
            <a:pPr marL="285750" indent="-285750">
              <a:buFont typeface="Arial" panose="020B0604020202020204" pitchFamily="34" charset="0"/>
              <a:buChar char="•"/>
            </a:pPr>
            <a:r>
              <a:rPr lang="en-US" sz="2400" dirty="0"/>
              <a:t>Seizure triggers should be avoided when possible, including hot temperatures (warm baths, exercise on hot days, untreated fever).</a:t>
            </a:r>
          </a:p>
          <a:p>
            <a:pPr marL="285750" indent="-285750">
              <a:buFont typeface="Arial" panose="020B0604020202020204" pitchFamily="34" charset="0"/>
              <a:buChar char="•"/>
            </a:pPr>
            <a:r>
              <a:rPr lang="en-US" sz="2400" dirty="0"/>
              <a:t>Cannabidiol</a:t>
            </a:r>
          </a:p>
          <a:p>
            <a:pPr marL="285750" indent="-285750">
              <a:buFont typeface="Arial" panose="020B0604020202020204" pitchFamily="34" charset="0"/>
              <a:buChar char="•"/>
            </a:pPr>
            <a:r>
              <a:rPr lang="en-US" sz="2400" dirty="0" err="1"/>
              <a:t>Stiripentol</a:t>
            </a:r>
            <a:endParaRPr lang="en-US" sz="2400" dirty="0"/>
          </a:p>
          <a:p>
            <a:pPr marL="285750" indent="-285750">
              <a:buFont typeface="Arial" panose="020B0604020202020204" pitchFamily="34" charset="0"/>
              <a:buChar char="•"/>
            </a:pPr>
            <a:r>
              <a:rPr lang="en-US" sz="2400" dirty="0"/>
              <a:t>Fenfluramine (investigative)</a:t>
            </a:r>
          </a:p>
          <a:p>
            <a:pPr marL="285750" indent="-285750">
              <a:buFont typeface="Arial" panose="020B0604020202020204" pitchFamily="34" charset="0"/>
              <a:buChar char="•"/>
            </a:pPr>
            <a:r>
              <a:rPr lang="en-US" sz="2400" dirty="0"/>
              <a:t>A number of anti-epileptic drugs are contraindicated due to side effects: </a:t>
            </a:r>
          </a:p>
          <a:p>
            <a:pPr marL="742950" lvl="1" indent="-285750">
              <a:buFont typeface="Arial" panose="020B0604020202020204" pitchFamily="34" charset="0"/>
              <a:buChar char="•"/>
            </a:pPr>
            <a:r>
              <a:rPr lang="en-US" sz="2400" dirty="0"/>
              <a:t>carbamazepine, lamotrigine and vigabatrin </a:t>
            </a:r>
            <a:r>
              <a:rPr lang="en-US" sz="2400" dirty="0">
                <a:sym typeface="Wingdings" panose="05000000000000000000" pitchFamily="2" charset="2"/>
              </a:rPr>
              <a:t> </a:t>
            </a:r>
            <a:r>
              <a:rPr lang="en-US" sz="2400" dirty="0"/>
              <a:t>myoclonic seizures</a:t>
            </a:r>
          </a:p>
          <a:p>
            <a:pPr marL="742950" lvl="1" indent="-285750">
              <a:buFont typeface="Arial" panose="020B0604020202020204" pitchFamily="34" charset="0"/>
              <a:buChar char="•"/>
            </a:pPr>
            <a:r>
              <a:rPr lang="en-US" sz="2400" dirty="0"/>
              <a:t>Phenytoin </a:t>
            </a:r>
            <a:r>
              <a:rPr lang="en-US" sz="2400" dirty="0">
                <a:sym typeface="Wingdings" panose="05000000000000000000" pitchFamily="2" charset="2"/>
              </a:rPr>
              <a:t> </a:t>
            </a:r>
            <a:r>
              <a:rPr lang="en-US" sz="2400" dirty="0"/>
              <a:t>choreoathetosis. </a:t>
            </a:r>
          </a:p>
        </p:txBody>
      </p:sp>
    </p:spTree>
    <p:extLst>
      <p:ext uri="{BB962C8B-B14F-4D97-AF65-F5344CB8AC3E}">
        <p14:creationId xmlns:p14="http://schemas.microsoft.com/office/powerpoint/2010/main" val="15279762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SCN1A</a:t>
            </a:r>
          </a:p>
        </p:txBody>
      </p:sp>
      <p:pic>
        <p:nvPicPr>
          <p:cNvPr id="5" name="Picture 4">
            <a:extLst>
              <a:ext uri="{FF2B5EF4-FFF2-40B4-BE49-F238E27FC236}">
                <a16:creationId xmlns:a16="http://schemas.microsoft.com/office/drawing/2014/main" id="{1C1CB1C8-8C9B-4257-8A21-8F0B008F9DF2}"/>
              </a:ext>
            </a:extLst>
          </p:cNvPr>
          <p:cNvPicPr>
            <a:picLocks noChangeAspect="1"/>
          </p:cNvPicPr>
          <p:nvPr/>
        </p:nvPicPr>
        <p:blipFill>
          <a:blip r:embed="rId3"/>
          <a:stretch>
            <a:fillRect/>
          </a:stretch>
        </p:blipFill>
        <p:spPr>
          <a:xfrm>
            <a:off x="115910" y="48620"/>
            <a:ext cx="1828800" cy="1136435"/>
          </a:xfrm>
          <a:prstGeom prst="rect">
            <a:avLst/>
          </a:prstGeom>
        </p:spPr>
      </p:pic>
      <p:sp>
        <p:nvSpPr>
          <p:cNvPr id="3" name="TextBox 2">
            <a:extLst>
              <a:ext uri="{FF2B5EF4-FFF2-40B4-BE49-F238E27FC236}">
                <a16:creationId xmlns:a16="http://schemas.microsoft.com/office/drawing/2014/main" id="{F25A4CB4-85CD-49EF-96CE-CF6803702941}"/>
              </a:ext>
            </a:extLst>
          </p:cNvPr>
          <p:cNvSpPr txBox="1"/>
          <p:nvPr/>
        </p:nvSpPr>
        <p:spPr>
          <a:xfrm flipH="1">
            <a:off x="889462" y="2078182"/>
            <a:ext cx="10536383" cy="2585323"/>
          </a:xfrm>
          <a:prstGeom prst="rect">
            <a:avLst/>
          </a:prstGeom>
          <a:noFill/>
        </p:spPr>
        <p:txBody>
          <a:bodyPr wrap="square" rtlCol="0">
            <a:spAutoFit/>
          </a:bodyPr>
          <a:lstStyle/>
          <a:p>
            <a:r>
              <a:rPr lang="en-US" b="1" dirty="0"/>
              <a:t>Therapy Considerations:</a:t>
            </a:r>
          </a:p>
          <a:p>
            <a:pPr marL="285750" indent="-285750">
              <a:buFont typeface="Arial" panose="020B0604020202020204" pitchFamily="34" charset="0"/>
              <a:buChar char="•"/>
            </a:pPr>
            <a:r>
              <a:rPr lang="en-US" dirty="0"/>
              <a:t>Seizure triggers should be avoided when possible, including hot temperatures (warm baths, exercise on hot days, untreated fever).</a:t>
            </a:r>
          </a:p>
          <a:p>
            <a:pPr marL="285750" indent="-285750">
              <a:buFont typeface="Arial" panose="020B0604020202020204" pitchFamily="34" charset="0"/>
              <a:buChar char="•"/>
            </a:pPr>
            <a:r>
              <a:rPr lang="en-US" dirty="0"/>
              <a:t>Cannabidiol</a:t>
            </a:r>
          </a:p>
          <a:p>
            <a:pPr marL="285750" indent="-285750">
              <a:buFont typeface="Arial" panose="020B0604020202020204" pitchFamily="34" charset="0"/>
              <a:buChar char="•"/>
            </a:pPr>
            <a:r>
              <a:rPr lang="en-US" dirty="0" err="1"/>
              <a:t>Stiripentol</a:t>
            </a:r>
            <a:endParaRPr lang="en-US" dirty="0"/>
          </a:p>
          <a:p>
            <a:pPr marL="285750" indent="-285750">
              <a:buFont typeface="Arial" panose="020B0604020202020204" pitchFamily="34" charset="0"/>
              <a:buChar char="•"/>
            </a:pPr>
            <a:r>
              <a:rPr lang="en-US" dirty="0"/>
              <a:t>Fenfluramine (investigative)</a:t>
            </a:r>
          </a:p>
          <a:p>
            <a:pPr marL="285750" indent="-285750">
              <a:buFont typeface="Arial" panose="020B0604020202020204" pitchFamily="34" charset="0"/>
              <a:buChar char="•"/>
            </a:pPr>
            <a:r>
              <a:rPr lang="en-US" dirty="0"/>
              <a:t>A number of anti-epileptic drugs are contraindicated due to side effects: </a:t>
            </a:r>
          </a:p>
          <a:p>
            <a:pPr marL="742950" lvl="1" indent="-285750">
              <a:buFont typeface="Arial" panose="020B0604020202020204" pitchFamily="34" charset="0"/>
              <a:buChar char="•"/>
            </a:pPr>
            <a:r>
              <a:rPr lang="en-US" dirty="0"/>
              <a:t>carbamazepine, lamotrigine and vigabatrin </a:t>
            </a:r>
            <a:r>
              <a:rPr lang="en-US" dirty="0">
                <a:sym typeface="Wingdings" panose="05000000000000000000" pitchFamily="2" charset="2"/>
              </a:rPr>
              <a:t> </a:t>
            </a:r>
            <a:r>
              <a:rPr lang="en-US" dirty="0"/>
              <a:t>myoclonic seizures</a:t>
            </a:r>
          </a:p>
          <a:p>
            <a:pPr marL="742950" lvl="1" indent="-285750">
              <a:buFont typeface="Arial" panose="020B0604020202020204" pitchFamily="34" charset="0"/>
              <a:buChar char="•"/>
            </a:pPr>
            <a:r>
              <a:rPr lang="en-US" dirty="0"/>
              <a:t>Phenytoin </a:t>
            </a:r>
            <a:r>
              <a:rPr lang="en-US" dirty="0">
                <a:sym typeface="Wingdings" panose="05000000000000000000" pitchFamily="2" charset="2"/>
              </a:rPr>
              <a:t> </a:t>
            </a:r>
            <a:r>
              <a:rPr lang="en-US" dirty="0"/>
              <a:t>choreoathetosis. </a:t>
            </a:r>
          </a:p>
        </p:txBody>
      </p:sp>
      <p:pic>
        <p:nvPicPr>
          <p:cNvPr id="6" name="Picture 5" descr="A screenshot of a cell phone&#10;&#10;Description automatically generated">
            <a:extLst>
              <a:ext uri="{FF2B5EF4-FFF2-40B4-BE49-F238E27FC236}">
                <a16:creationId xmlns:a16="http://schemas.microsoft.com/office/drawing/2014/main" id="{C11675BC-DEED-43D7-BB55-F6BB02FD97A9}"/>
              </a:ext>
            </a:extLst>
          </p:cNvPr>
          <p:cNvPicPr>
            <a:picLocks noChangeAspect="1"/>
          </p:cNvPicPr>
          <p:nvPr/>
        </p:nvPicPr>
        <p:blipFill>
          <a:blip r:embed="rId4"/>
          <a:stretch>
            <a:fillRect/>
          </a:stretch>
        </p:blipFill>
        <p:spPr>
          <a:xfrm>
            <a:off x="0" y="90277"/>
            <a:ext cx="12192000" cy="6677446"/>
          </a:xfrm>
          <a:prstGeom prst="rect">
            <a:avLst/>
          </a:prstGeom>
        </p:spPr>
      </p:pic>
    </p:spTree>
    <p:extLst>
      <p:ext uri="{BB962C8B-B14F-4D97-AF65-F5344CB8AC3E}">
        <p14:creationId xmlns:p14="http://schemas.microsoft.com/office/powerpoint/2010/main" val="19435083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a:solidFill>
                  <a:schemeClr val="accent1"/>
                </a:solidFill>
              </a:rPr>
              <a:t>Epilepsy &amp; Sodium Channelopathies:</a:t>
            </a:r>
            <a:br>
              <a:rPr lang="en-US">
                <a:solidFill>
                  <a:schemeClr val="accent1"/>
                </a:solidFill>
              </a:rPr>
            </a:br>
            <a:r>
              <a:rPr lang="en-US">
                <a:solidFill>
                  <a:schemeClr val="accent1"/>
                </a:solidFill>
              </a:rPr>
              <a:t>SCN2A</a:t>
            </a:r>
            <a:endParaRPr lang="en-US" dirty="0">
              <a:solidFill>
                <a:schemeClr val="accent1"/>
              </a:solidFill>
            </a:endParaRPr>
          </a:p>
        </p:txBody>
      </p:sp>
      <p:sp>
        <p:nvSpPr>
          <p:cNvPr id="3" name="TextBox 2">
            <a:extLst>
              <a:ext uri="{FF2B5EF4-FFF2-40B4-BE49-F238E27FC236}">
                <a16:creationId xmlns:a16="http://schemas.microsoft.com/office/drawing/2014/main" id="{3FBA26CD-F723-4775-8852-1EB9CB021AA3}"/>
              </a:ext>
            </a:extLst>
          </p:cNvPr>
          <p:cNvSpPr txBox="1"/>
          <p:nvPr/>
        </p:nvSpPr>
        <p:spPr>
          <a:xfrm>
            <a:off x="640080" y="1615440"/>
            <a:ext cx="10832253" cy="4708981"/>
          </a:xfrm>
          <a:prstGeom prst="rect">
            <a:avLst/>
          </a:prstGeom>
          <a:noFill/>
        </p:spPr>
        <p:txBody>
          <a:bodyPr wrap="square" rtlCol="0">
            <a:spAutoFit/>
          </a:bodyPr>
          <a:lstStyle/>
          <a:p>
            <a:r>
              <a:rPr lang="en-US" sz="2000" i="1" dirty="0"/>
              <a:t>SCN2A</a:t>
            </a:r>
            <a:r>
              <a:rPr lang="en-US" sz="2000" dirty="0"/>
              <a:t>-related channelopathies</a:t>
            </a:r>
            <a:r>
              <a:rPr lang="en-US" sz="2000" i="1" dirty="0"/>
              <a:t>: </a:t>
            </a:r>
            <a:r>
              <a:rPr lang="en-US" sz="2000" dirty="0"/>
              <a:t>one of the most common genetic causes for neurodevelopmental disorders, including epileptic encephalopathies. </a:t>
            </a:r>
          </a:p>
          <a:p>
            <a:endParaRPr lang="en-US" sz="2000" dirty="0"/>
          </a:p>
          <a:p>
            <a:r>
              <a:rPr lang="en-US" sz="2000" i="1" dirty="0"/>
              <a:t>SCN2A</a:t>
            </a:r>
            <a:r>
              <a:rPr lang="en-US" sz="2000" dirty="0"/>
              <a:t> encodes an alpha subunit in a voltage-gated sodium channel and is pivotal for neuronal signaling</a:t>
            </a:r>
          </a:p>
          <a:p>
            <a:endParaRPr lang="en-US" sz="2000" dirty="0"/>
          </a:p>
          <a:p>
            <a:r>
              <a:rPr lang="en-US" sz="2000" dirty="0"/>
              <a:t>Predominately expressed during the first 3 months of life (partly substituted later by NAv1.6)</a:t>
            </a:r>
          </a:p>
          <a:p>
            <a:endParaRPr lang="en-US" sz="2000" dirty="0"/>
          </a:p>
          <a:p>
            <a:r>
              <a:rPr lang="en-US" sz="2000" dirty="0"/>
              <a:t>Phenotypic spectrum: </a:t>
            </a:r>
          </a:p>
          <a:p>
            <a:pPr marL="285750" indent="-285750">
              <a:buFont typeface="Arial" panose="020B0604020202020204" pitchFamily="34" charset="0"/>
              <a:buChar char="•"/>
            </a:pPr>
            <a:r>
              <a:rPr lang="en-US" sz="2000" dirty="0"/>
              <a:t>BFNIS</a:t>
            </a:r>
          </a:p>
          <a:p>
            <a:pPr marL="285750" indent="-285750">
              <a:buFont typeface="Arial" panose="020B0604020202020204" pitchFamily="34" charset="0"/>
              <a:buChar char="•"/>
            </a:pPr>
            <a:r>
              <a:rPr lang="en-US" sz="2000" dirty="0"/>
              <a:t>autism/intellectual disability</a:t>
            </a:r>
          </a:p>
          <a:p>
            <a:pPr marL="285750" indent="-285750">
              <a:buFont typeface="Arial" panose="020B0604020202020204" pitchFamily="34" charset="0"/>
              <a:buChar char="•"/>
            </a:pPr>
            <a:r>
              <a:rPr lang="en-US" sz="2000" dirty="0"/>
              <a:t>Schizophrenia</a:t>
            </a:r>
          </a:p>
          <a:p>
            <a:pPr marL="285750" indent="-285750">
              <a:buFont typeface="Arial" panose="020B0604020202020204" pitchFamily="34" charset="0"/>
              <a:buChar char="•"/>
            </a:pPr>
            <a:r>
              <a:rPr lang="en-US" sz="2000" dirty="0"/>
              <a:t>Infantile spasms</a:t>
            </a:r>
          </a:p>
          <a:p>
            <a:pPr marL="285750" indent="-285750">
              <a:buFont typeface="Arial" panose="020B0604020202020204" pitchFamily="34" charset="0"/>
              <a:buChar char="•"/>
            </a:pPr>
            <a:r>
              <a:rPr lang="en-US" sz="2000" dirty="0"/>
              <a:t>Severe early-onset epileptic encephalopathies</a:t>
            </a:r>
          </a:p>
          <a:p>
            <a:pPr marL="285750" indent="-285750">
              <a:buFont typeface="Arial" panose="020B0604020202020204" pitchFamily="34" charset="0"/>
              <a:buChar char="•"/>
            </a:pPr>
            <a:r>
              <a:rPr lang="en-US" sz="2000" dirty="0"/>
              <a:t>Movement disorders</a:t>
            </a:r>
          </a:p>
        </p:txBody>
      </p:sp>
    </p:spTree>
    <p:extLst>
      <p:ext uri="{BB962C8B-B14F-4D97-AF65-F5344CB8AC3E}">
        <p14:creationId xmlns:p14="http://schemas.microsoft.com/office/powerpoint/2010/main" val="3087913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a:solidFill>
                  <a:schemeClr val="accent1"/>
                </a:solidFill>
              </a:rPr>
              <a:t>Epilepsy &amp; Sodium Channelopathies:</a:t>
            </a:r>
            <a:br>
              <a:rPr lang="en-US">
                <a:solidFill>
                  <a:schemeClr val="accent1"/>
                </a:solidFill>
              </a:rPr>
            </a:br>
            <a:r>
              <a:rPr lang="en-US">
                <a:solidFill>
                  <a:schemeClr val="accent1"/>
                </a:solidFill>
              </a:rPr>
              <a:t>SCN2A</a:t>
            </a:r>
            <a:endParaRPr lang="en-US" dirty="0">
              <a:solidFill>
                <a:schemeClr val="accent1"/>
              </a:solidFill>
            </a:endParaRPr>
          </a:p>
        </p:txBody>
      </p:sp>
      <p:sp>
        <p:nvSpPr>
          <p:cNvPr id="3" name="TextBox 2">
            <a:extLst>
              <a:ext uri="{FF2B5EF4-FFF2-40B4-BE49-F238E27FC236}">
                <a16:creationId xmlns:a16="http://schemas.microsoft.com/office/drawing/2014/main" id="{3FBA26CD-F723-4775-8852-1EB9CB021AA3}"/>
              </a:ext>
            </a:extLst>
          </p:cNvPr>
          <p:cNvSpPr txBox="1"/>
          <p:nvPr/>
        </p:nvSpPr>
        <p:spPr>
          <a:xfrm>
            <a:off x="640080" y="1823258"/>
            <a:ext cx="10832253" cy="4493538"/>
          </a:xfrm>
          <a:prstGeom prst="rect">
            <a:avLst/>
          </a:prstGeom>
          <a:noFill/>
        </p:spPr>
        <p:txBody>
          <a:bodyPr wrap="square" rtlCol="0">
            <a:spAutoFit/>
          </a:bodyPr>
          <a:lstStyle/>
          <a:p>
            <a:r>
              <a:rPr lang="en-US" sz="2200" b="1" dirty="0" err="1"/>
              <a:t>Haploinsuffiency</a:t>
            </a:r>
            <a:r>
              <a:rPr lang="en-US" sz="2200" b="1" dirty="0"/>
              <a:t> or dominant negative:</a:t>
            </a:r>
          </a:p>
          <a:p>
            <a:pPr marL="285750" indent="-285750">
              <a:buFont typeface="Arial" panose="020B0604020202020204" pitchFamily="34" charset="0"/>
              <a:buChar char="•"/>
            </a:pPr>
            <a:r>
              <a:rPr lang="en-US" sz="2200" i="1" dirty="0"/>
              <a:t>SCN2A </a:t>
            </a:r>
            <a:r>
              <a:rPr lang="en-US" sz="2200" dirty="0"/>
              <a:t>codes for the voltage-gated sodium channel, neuronal type II, alpha subunit.</a:t>
            </a:r>
          </a:p>
          <a:p>
            <a:r>
              <a:rPr lang="en-US" sz="2200" dirty="0"/>
              <a:t> </a:t>
            </a:r>
          </a:p>
          <a:p>
            <a:pPr marL="285750" indent="-285750">
              <a:buFont typeface="Arial" panose="020B0604020202020204" pitchFamily="34" charset="0"/>
              <a:buChar char="•"/>
            </a:pPr>
            <a:r>
              <a:rPr lang="en-US" sz="2200" dirty="0"/>
              <a:t>SCN2A protein is located at the axon initial segment (key structure in neurons wherein the summation of all excitatory and inhibitory inputs occurs, resulting in the firing of an action potential…or not)</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b="1" dirty="0"/>
              <a:t>Loss of function </a:t>
            </a:r>
            <a:r>
              <a:rPr lang="en-US" sz="2200" dirty="0">
                <a:sym typeface="Wingdings" panose="05000000000000000000" pitchFamily="2" charset="2"/>
              </a:rPr>
              <a:t> </a:t>
            </a:r>
            <a:r>
              <a:rPr lang="en-US" sz="2200" dirty="0"/>
              <a:t>haploinsufficiency for </a:t>
            </a:r>
            <a:r>
              <a:rPr lang="en-US" sz="2200" i="1" dirty="0"/>
              <a:t>SCN2A</a:t>
            </a:r>
            <a:r>
              <a:rPr lang="en-US" sz="2200" dirty="0"/>
              <a:t> </a:t>
            </a:r>
            <a:r>
              <a:rPr lang="en-US" sz="2200" dirty="0">
                <a:sym typeface="Wingdings" panose="05000000000000000000" pitchFamily="2" charset="2"/>
              </a:rPr>
              <a:t> </a:t>
            </a:r>
            <a:r>
              <a:rPr lang="en-US" sz="2200" dirty="0"/>
              <a:t>autism &amp; intellectual disability</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Some suggestion that the </a:t>
            </a:r>
            <a:r>
              <a:rPr lang="en-US" sz="2200" u="sng" dirty="0"/>
              <a:t>missense</a:t>
            </a:r>
            <a:r>
              <a:rPr lang="en-US" sz="2200" dirty="0"/>
              <a:t> variants seen in patients with epileptic encephalopathies are </a:t>
            </a:r>
            <a:r>
              <a:rPr lang="en-US" sz="2200" u="sng" dirty="0"/>
              <a:t>activating</a:t>
            </a:r>
            <a:r>
              <a:rPr lang="en-US" sz="2200" dirty="0"/>
              <a:t> (“gain of function”) </a:t>
            </a:r>
          </a:p>
          <a:p>
            <a:pPr marL="742950" lvl="1" indent="-285750">
              <a:buFont typeface="Arial" panose="020B0604020202020204" pitchFamily="34" charset="0"/>
              <a:buChar char="•"/>
            </a:pPr>
            <a:r>
              <a:rPr lang="en-US" sz="2200" dirty="0"/>
              <a:t>Though some of the BFNIS mutations have reduced cell surface expression, resulting in a net loss of SCN2A function. </a:t>
            </a:r>
            <a:endParaRPr lang="en-US" sz="2200" b="1" dirty="0"/>
          </a:p>
        </p:txBody>
      </p:sp>
    </p:spTree>
    <p:extLst>
      <p:ext uri="{BB962C8B-B14F-4D97-AF65-F5344CB8AC3E}">
        <p14:creationId xmlns:p14="http://schemas.microsoft.com/office/powerpoint/2010/main" val="626290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a:solidFill>
                  <a:schemeClr val="accent1"/>
                </a:solidFill>
              </a:rPr>
              <a:t>Epilepsy &amp; Sodium Channelopathies:</a:t>
            </a:r>
            <a:br>
              <a:rPr lang="en-US">
                <a:solidFill>
                  <a:schemeClr val="accent1"/>
                </a:solidFill>
              </a:rPr>
            </a:br>
            <a:r>
              <a:rPr lang="en-US">
                <a:solidFill>
                  <a:schemeClr val="accent1"/>
                </a:solidFill>
              </a:rPr>
              <a:t>SCN2A</a:t>
            </a:r>
            <a:endParaRPr lang="en-US" dirty="0">
              <a:solidFill>
                <a:schemeClr val="accent1"/>
              </a:solidFill>
            </a:endParaRPr>
          </a:p>
        </p:txBody>
      </p:sp>
      <p:pic>
        <p:nvPicPr>
          <p:cNvPr id="6" name="Picture 5" descr="A screenshot of a circuit board&#10;&#10;Description automatically generated">
            <a:extLst>
              <a:ext uri="{FF2B5EF4-FFF2-40B4-BE49-F238E27FC236}">
                <a16:creationId xmlns:a16="http://schemas.microsoft.com/office/drawing/2014/main" id="{7934CB64-C880-475E-AA07-5ADF0FE5A6A3}"/>
              </a:ext>
            </a:extLst>
          </p:cNvPr>
          <p:cNvPicPr>
            <a:picLocks noChangeAspect="1"/>
          </p:cNvPicPr>
          <p:nvPr/>
        </p:nvPicPr>
        <p:blipFill>
          <a:blip r:embed="rId3"/>
          <a:stretch>
            <a:fillRect/>
          </a:stretch>
        </p:blipFill>
        <p:spPr>
          <a:xfrm>
            <a:off x="2182554" y="212480"/>
            <a:ext cx="8622294" cy="6433040"/>
          </a:xfrm>
          <a:prstGeom prst="rect">
            <a:avLst/>
          </a:prstGeom>
        </p:spPr>
      </p:pic>
    </p:spTree>
    <p:extLst>
      <p:ext uri="{BB962C8B-B14F-4D97-AF65-F5344CB8AC3E}">
        <p14:creationId xmlns:p14="http://schemas.microsoft.com/office/powerpoint/2010/main" val="2301295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a:solidFill>
                  <a:schemeClr val="accent1"/>
                </a:solidFill>
              </a:rPr>
              <a:t>Epilepsy &amp; Sodium Channelopathies:</a:t>
            </a:r>
            <a:br>
              <a:rPr lang="en-US">
                <a:solidFill>
                  <a:schemeClr val="accent1"/>
                </a:solidFill>
              </a:rPr>
            </a:br>
            <a:r>
              <a:rPr lang="en-US">
                <a:solidFill>
                  <a:schemeClr val="accent1"/>
                </a:solidFill>
              </a:rPr>
              <a:t>SCN2A</a:t>
            </a:r>
            <a:endParaRPr lang="en-US" dirty="0">
              <a:solidFill>
                <a:schemeClr val="accent1"/>
              </a:solidFill>
            </a:endParaRPr>
          </a:p>
        </p:txBody>
      </p:sp>
      <p:pic>
        <p:nvPicPr>
          <p:cNvPr id="3" name="Picture 2">
            <a:extLst>
              <a:ext uri="{FF2B5EF4-FFF2-40B4-BE49-F238E27FC236}">
                <a16:creationId xmlns:a16="http://schemas.microsoft.com/office/drawing/2014/main" id="{690017EF-2956-4402-A310-5C62F717CBB6}"/>
              </a:ext>
            </a:extLst>
          </p:cNvPr>
          <p:cNvPicPr>
            <a:picLocks noChangeAspect="1"/>
          </p:cNvPicPr>
          <p:nvPr/>
        </p:nvPicPr>
        <p:blipFill>
          <a:blip r:embed="rId3"/>
          <a:stretch>
            <a:fillRect/>
          </a:stretch>
        </p:blipFill>
        <p:spPr>
          <a:xfrm>
            <a:off x="1162716" y="1523551"/>
            <a:ext cx="9866567" cy="4777495"/>
          </a:xfrm>
          <a:prstGeom prst="rect">
            <a:avLst/>
          </a:prstGeom>
        </p:spPr>
      </p:pic>
    </p:spTree>
    <p:extLst>
      <p:ext uri="{BB962C8B-B14F-4D97-AF65-F5344CB8AC3E}">
        <p14:creationId xmlns:p14="http://schemas.microsoft.com/office/powerpoint/2010/main" val="244666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a:solidFill>
                  <a:schemeClr val="accent1"/>
                </a:solidFill>
              </a:rPr>
              <a:t>Epilepsy &amp; Sodium Channelopathies:</a:t>
            </a:r>
            <a:br>
              <a:rPr lang="en-US">
                <a:solidFill>
                  <a:schemeClr val="accent1"/>
                </a:solidFill>
              </a:rPr>
            </a:br>
            <a:r>
              <a:rPr lang="en-US">
                <a:solidFill>
                  <a:schemeClr val="accent1"/>
                </a:solidFill>
              </a:rPr>
              <a:t>SCN2A</a:t>
            </a:r>
            <a:endParaRPr lang="en-US" dirty="0">
              <a:solidFill>
                <a:schemeClr val="accent1"/>
              </a:solidFill>
            </a:endParaRPr>
          </a:p>
        </p:txBody>
      </p:sp>
      <p:pic>
        <p:nvPicPr>
          <p:cNvPr id="4" name="Picture 3">
            <a:extLst>
              <a:ext uri="{FF2B5EF4-FFF2-40B4-BE49-F238E27FC236}">
                <a16:creationId xmlns:a16="http://schemas.microsoft.com/office/drawing/2014/main" id="{B8394C05-182E-4B8A-A1DB-D82AEC1529B4}"/>
              </a:ext>
            </a:extLst>
          </p:cNvPr>
          <p:cNvPicPr>
            <a:picLocks noChangeAspect="1"/>
          </p:cNvPicPr>
          <p:nvPr/>
        </p:nvPicPr>
        <p:blipFill>
          <a:blip r:embed="rId3"/>
          <a:stretch>
            <a:fillRect/>
          </a:stretch>
        </p:blipFill>
        <p:spPr>
          <a:xfrm>
            <a:off x="2037783" y="1152207"/>
            <a:ext cx="9637360" cy="5406875"/>
          </a:xfrm>
          <a:prstGeom prst="rect">
            <a:avLst/>
          </a:prstGeom>
        </p:spPr>
      </p:pic>
    </p:spTree>
    <p:extLst>
      <p:ext uri="{BB962C8B-B14F-4D97-AF65-F5344CB8AC3E}">
        <p14:creationId xmlns:p14="http://schemas.microsoft.com/office/powerpoint/2010/main" val="1399289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C0DF817-6BFC-45DB-9E1C-03A112CDB977}"/>
              </a:ext>
            </a:extLst>
          </p:cNvPr>
          <p:cNvSpPr txBox="1">
            <a:spLocks/>
          </p:cNvSpPr>
          <p:nvPr/>
        </p:nvSpPr>
        <p:spPr>
          <a:xfrm>
            <a:off x="2383536" y="609092"/>
            <a:ext cx="772972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Channelopathies</a:t>
            </a:r>
          </a:p>
        </p:txBody>
      </p:sp>
      <p:pic>
        <p:nvPicPr>
          <p:cNvPr id="9" name="Content Placeholder 8" descr="A close up of a sign&#10;&#10;Description automatically generated">
            <a:extLst>
              <a:ext uri="{FF2B5EF4-FFF2-40B4-BE49-F238E27FC236}">
                <a16:creationId xmlns:a16="http://schemas.microsoft.com/office/drawing/2014/main" id="{1F2D73B4-3C98-41BC-80AC-9CAAE58FFE88}"/>
              </a:ext>
            </a:extLst>
          </p:cNvPr>
          <p:cNvPicPr>
            <a:picLocks noGrp="1" noChangeAspect="1"/>
          </p:cNvPicPr>
          <p:nvPr>
            <p:ph idx="1"/>
          </p:nvPr>
        </p:nvPicPr>
        <p:blipFill rotWithShape="1">
          <a:blip r:embed="rId3"/>
          <a:srcRect l="1993" r="50315"/>
          <a:stretch/>
        </p:blipFill>
        <p:spPr>
          <a:xfrm>
            <a:off x="2929811" y="1665121"/>
            <a:ext cx="6923315" cy="4386788"/>
          </a:xfrm>
        </p:spPr>
      </p:pic>
    </p:spTree>
    <p:extLst>
      <p:ext uri="{BB962C8B-B14F-4D97-AF65-F5344CB8AC3E}">
        <p14:creationId xmlns:p14="http://schemas.microsoft.com/office/powerpoint/2010/main" val="141911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a:solidFill>
                  <a:schemeClr val="accent1"/>
                </a:solidFill>
              </a:rPr>
              <a:t>Epilepsy &amp; Sodium Channelopathies:</a:t>
            </a:r>
            <a:br>
              <a:rPr lang="en-US">
                <a:solidFill>
                  <a:schemeClr val="accent1"/>
                </a:solidFill>
              </a:rPr>
            </a:br>
            <a:r>
              <a:rPr lang="en-US">
                <a:solidFill>
                  <a:schemeClr val="accent1"/>
                </a:solidFill>
              </a:rPr>
              <a:t>SCN2A</a:t>
            </a:r>
            <a:endParaRPr lang="en-US" dirty="0">
              <a:solidFill>
                <a:schemeClr val="accent1"/>
              </a:solidFill>
            </a:endParaRPr>
          </a:p>
        </p:txBody>
      </p:sp>
      <p:sp>
        <p:nvSpPr>
          <p:cNvPr id="3" name="TextBox 2">
            <a:extLst>
              <a:ext uri="{FF2B5EF4-FFF2-40B4-BE49-F238E27FC236}">
                <a16:creationId xmlns:a16="http://schemas.microsoft.com/office/drawing/2014/main" id="{3FBA26CD-F723-4775-8852-1EB9CB021AA3}"/>
              </a:ext>
            </a:extLst>
          </p:cNvPr>
          <p:cNvSpPr txBox="1"/>
          <p:nvPr/>
        </p:nvSpPr>
        <p:spPr>
          <a:xfrm>
            <a:off x="640080" y="2128058"/>
            <a:ext cx="10832253" cy="2862322"/>
          </a:xfrm>
          <a:prstGeom prst="rect">
            <a:avLst/>
          </a:prstGeom>
          <a:noFill/>
        </p:spPr>
        <p:txBody>
          <a:bodyPr wrap="square" rtlCol="0">
            <a:spAutoFit/>
          </a:bodyPr>
          <a:lstStyle/>
          <a:p>
            <a:r>
              <a:rPr lang="en-US" i="1" dirty="0"/>
              <a:t>SCN2A</a:t>
            </a:r>
            <a:r>
              <a:rPr lang="en-US" dirty="0"/>
              <a:t> phenotypes roughly fit into four (overlapping, i.e., not mutually exclusive) phenotypes:</a:t>
            </a:r>
          </a:p>
          <a:p>
            <a:endParaRPr lang="en-US" dirty="0"/>
          </a:p>
          <a:p>
            <a:pPr marL="342900" indent="-342900">
              <a:buFont typeface="+mj-lt"/>
              <a:buAutoNum type="arabicPeriod"/>
            </a:pPr>
            <a:r>
              <a:rPr lang="en-US" dirty="0"/>
              <a:t>Benign neonatal or infantile epilepsies</a:t>
            </a:r>
          </a:p>
          <a:p>
            <a:pPr marL="342900" indent="-342900">
              <a:buFont typeface="+mj-lt"/>
              <a:buAutoNum type="arabicPeriod"/>
            </a:pPr>
            <a:endParaRPr lang="en-US" dirty="0"/>
          </a:p>
          <a:p>
            <a:pPr marL="342900" indent="-342900">
              <a:buFont typeface="+mj-lt"/>
              <a:buAutoNum type="arabicPeriod"/>
            </a:pPr>
            <a:r>
              <a:rPr lang="en-US" dirty="0"/>
              <a:t>Neurodevelopmental/neuropsychiatric disorders, including schizophrenia, autism and intellectual disability</a:t>
            </a:r>
          </a:p>
          <a:p>
            <a:pPr marL="342900" indent="-342900">
              <a:buFont typeface="+mj-lt"/>
              <a:buAutoNum type="arabicPeriod"/>
            </a:pPr>
            <a:endParaRPr lang="en-US" dirty="0"/>
          </a:p>
          <a:p>
            <a:pPr marL="342900" indent="-342900">
              <a:buFont typeface="+mj-lt"/>
              <a:buAutoNum type="arabicPeriod"/>
            </a:pPr>
            <a:r>
              <a:rPr lang="en-US" dirty="0"/>
              <a:t>Infantile Spasms</a:t>
            </a:r>
          </a:p>
          <a:p>
            <a:pPr marL="342900" indent="-342900">
              <a:buFont typeface="+mj-lt"/>
              <a:buAutoNum type="arabicPeriod"/>
            </a:pPr>
            <a:endParaRPr lang="en-US" dirty="0"/>
          </a:p>
          <a:p>
            <a:pPr marL="342900" indent="-342900">
              <a:buFont typeface="+mj-lt"/>
              <a:buAutoNum type="arabicPeriod"/>
            </a:pPr>
            <a:r>
              <a:rPr lang="en-US" dirty="0"/>
              <a:t>Early onset epileptic encephalopathies, including </a:t>
            </a:r>
            <a:r>
              <a:rPr lang="en-US" dirty="0" err="1"/>
              <a:t>Ohtahara</a:t>
            </a:r>
            <a:r>
              <a:rPr lang="en-US" dirty="0"/>
              <a:t> syndrome, </a:t>
            </a:r>
            <a:r>
              <a:rPr lang="en-US" dirty="0" err="1"/>
              <a:t>Dravet</a:t>
            </a:r>
            <a:r>
              <a:rPr lang="en-US" dirty="0"/>
              <a:t> syndrome, West syndrome and severe neonatal epilepsies. </a:t>
            </a:r>
            <a:endParaRPr lang="en-US" b="1" dirty="0"/>
          </a:p>
        </p:txBody>
      </p:sp>
    </p:spTree>
    <p:extLst>
      <p:ext uri="{BB962C8B-B14F-4D97-AF65-F5344CB8AC3E}">
        <p14:creationId xmlns:p14="http://schemas.microsoft.com/office/powerpoint/2010/main" val="16173215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a:solidFill>
                  <a:schemeClr val="accent1"/>
                </a:solidFill>
              </a:rPr>
              <a:t>Epilepsy &amp; Sodium Channelopathies:</a:t>
            </a:r>
            <a:br>
              <a:rPr lang="en-US">
                <a:solidFill>
                  <a:schemeClr val="accent1"/>
                </a:solidFill>
              </a:rPr>
            </a:br>
            <a:r>
              <a:rPr lang="en-US">
                <a:solidFill>
                  <a:schemeClr val="accent1"/>
                </a:solidFill>
              </a:rPr>
              <a:t>SCN2A</a:t>
            </a:r>
            <a:endParaRPr lang="en-US" dirty="0">
              <a:solidFill>
                <a:schemeClr val="accent1"/>
              </a:solidFill>
            </a:endParaRPr>
          </a:p>
        </p:txBody>
      </p:sp>
      <p:sp>
        <p:nvSpPr>
          <p:cNvPr id="3" name="TextBox 2">
            <a:extLst>
              <a:ext uri="{FF2B5EF4-FFF2-40B4-BE49-F238E27FC236}">
                <a16:creationId xmlns:a16="http://schemas.microsoft.com/office/drawing/2014/main" id="{3FBA26CD-F723-4775-8852-1EB9CB021AA3}"/>
              </a:ext>
            </a:extLst>
          </p:cNvPr>
          <p:cNvSpPr txBox="1"/>
          <p:nvPr/>
        </p:nvSpPr>
        <p:spPr>
          <a:xfrm>
            <a:off x="640080" y="2128058"/>
            <a:ext cx="10832253" cy="2462213"/>
          </a:xfrm>
          <a:prstGeom prst="rect">
            <a:avLst/>
          </a:prstGeom>
          <a:noFill/>
        </p:spPr>
        <p:txBody>
          <a:bodyPr wrap="square" rtlCol="0">
            <a:spAutoFit/>
          </a:bodyPr>
          <a:lstStyle/>
          <a:p>
            <a:r>
              <a:rPr lang="en-US" sz="2200" b="1" dirty="0"/>
              <a:t>Benign familial neonatal/infantile seizures (BFNIS): </a:t>
            </a:r>
          </a:p>
          <a:p>
            <a:pPr marL="285750" indent="-285750">
              <a:buFont typeface="Arial" panose="020B0604020202020204" pitchFamily="34" charset="0"/>
              <a:buChar char="•"/>
            </a:pPr>
            <a:r>
              <a:rPr lang="en-US" sz="2200" dirty="0"/>
              <a:t>Familial syndrome of benign familial neonatal/infantile seizures was the first </a:t>
            </a:r>
            <a:r>
              <a:rPr lang="en-US" sz="2200" i="1" dirty="0"/>
              <a:t>SCN2A </a:t>
            </a:r>
            <a:r>
              <a:rPr lang="en-US" sz="2200" dirty="0"/>
              <a:t>phenotype to be described</a:t>
            </a:r>
          </a:p>
          <a:p>
            <a:pPr marL="285750" indent="-285750">
              <a:buFont typeface="Arial" panose="020B0604020202020204" pitchFamily="34" charset="0"/>
              <a:buChar char="•"/>
            </a:pPr>
            <a:r>
              <a:rPr lang="en-US" sz="2200" dirty="0"/>
              <a:t>Likely the least common presentation of </a:t>
            </a:r>
            <a:r>
              <a:rPr lang="en-US" sz="2200" i="1" dirty="0"/>
              <a:t>SCN2A </a:t>
            </a:r>
            <a:r>
              <a:rPr lang="en-US" sz="2200" dirty="0"/>
              <a:t>disorders. </a:t>
            </a:r>
          </a:p>
          <a:p>
            <a:pPr marL="285750" indent="-285750">
              <a:buFont typeface="Arial" panose="020B0604020202020204" pitchFamily="34" charset="0"/>
              <a:buChar char="•"/>
            </a:pPr>
            <a:r>
              <a:rPr lang="en-US" sz="2200" dirty="0"/>
              <a:t>Mutations were identified in large families where affected individuals had neonatal and/or infantile seizures and a normal neurodevelopmental outcome. </a:t>
            </a:r>
          </a:p>
          <a:p>
            <a:pPr marL="285750" indent="-285750">
              <a:buFont typeface="Arial" panose="020B0604020202020204" pitchFamily="34" charset="0"/>
              <a:buChar char="•"/>
            </a:pPr>
            <a:r>
              <a:rPr lang="en-US" sz="2200" dirty="0"/>
              <a:t>More commonly associated with</a:t>
            </a:r>
            <a:r>
              <a:rPr lang="en-US" sz="2200" b="1" dirty="0"/>
              <a:t>: KCNQ2</a:t>
            </a:r>
            <a:r>
              <a:rPr lang="en-US" sz="2200" dirty="0"/>
              <a:t>, PRRT2, SCN8A mutations.</a:t>
            </a:r>
            <a:endParaRPr lang="en-US" sz="2200" b="1" dirty="0"/>
          </a:p>
        </p:txBody>
      </p:sp>
    </p:spTree>
    <p:extLst>
      <p:ext uri="{BB962C8B-B14F-4D97-AF65-F5344CB8AC3E}">
        <p14:creationId xmlns:p14="http://schemas.microsoft.com/office/powerpoint/2010/main" val="14216340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a:solidFill>
                  <a:schemeClr val="accent1"/>
                </a:solidFill>
              </a:rPr>
              <a:t>Epilepsy &amp; Sodium Channelopathies:</a:t>
            </a:r>
            <a:br>
              <a:rPr lang="en-US">
                <a:solidFill>
                  <a:schemeClr val="accent1"/>
                </a:solidFill>
              </a:rPr>
            </a:br>
            <a:r>
              <a:rPr lang="en-US">
                <a:solidFill>
                  <a:schemeClr val="accent1"/>
                </a:solidFill>
              </a:rPr>
              <a:t>SCN2A</a:t>
            </a:r>
            <a:endParaRPr lang="en-US" dirty="0">
              <a:solidFill>
                <a:schemeClr val="accent1"/>
              </a:solidFill>
            </a:endParaRPr>
          </a:p>
        </p:txBody>
      </p:sp>
      <p:sp>
        <p:nvSpPr>
          <p:cNvPr id="3" name="TextBox 2">
            <a:extLst>
              <a:ext uri="{FF2B5EF4-FFF2-40B4-BE49-F238E27FC236}">
                <a16:creationId xmlns:a16="http://schemas.microsoft.com/office/drawing/2014/main" id="{3FBA26CD-F723-4775-8852-1EB9CB021AA3}"/>
              </a:ext>
            </a:extLst>
          </p:cNvPr>
          <p:cNvSpPr txBox="1"/>
          <p:nvPr/>
        </p:nvSpPr>
        <p:spPr>
          <a:xfrm>
            <a:off x="640080" y="2128058"/>
            <a:ext cx="10832253" cy="2800767"/>
          </a:xfrm>
          <a:prstGeom prst="rect">
            <a:avLst/>
          </a:prstGeom>
          <a:noFill/>
        </p:spPr>
        <p:txBody>
          <a:bodyPr wrap="square" rtlCol="0">
            <a:spAutoFit/>
          </a:bodyPr>
          <a:lstStyle/>
          <a:p>
            <a:r>
              <a:rPr lang="en-US" sz="2200" b="1" dirty="0"/>
              <a:t>Autism, intellectual disability, schizophrenia:</a:t>
            </a:r>
          </a:p>
          <a:p>
            <a:pPr marL="285750" indent="-285750">
              <a:buFont typeface="Arial" panose="020B0604020202020204" pitchFamily="34" charset="0"/>
              <a:buChar char="•"/>
            </a:pPr>
            <a:r>
              <a:rPr lang="en-US" sz="2200" dirty="0"/>
              <a:t>After linking SCNA mutations to BFNIS, interest re-emerged as one of the most obvious candidate genes in many neurodevelopmental disorders in large exome studies. </a:t>
            </a:r>
          </a:p>
          <a:p>
            <a:pPr marL="285750" indent="-285750">
              <a:buFont typeface="Arial" panose="020B0604020202020204" pitchFamily="34" charset="0"/>
              <a:buChar char="•"/>
            </a:pPr>
            <a:r>
              <a:rPr lang="en-US" sz="2200" dirty="0"/>
              <a:t>Several studies found </a:t>
            </a:r>
            <a:r>
              <a:rPr lang="en-US" sz="2200" i="1" dirty="0"/>
              <a:t>de novo </a:t>
            </a:r>
            <a:r>
              <a:rPr lang="en-US" sz="2200" dirty="0"/>
              <a:t>variants in </a:t>
            </a:r>
            <a:r>
              <a:rPr lang="en-US" sz="2200" i="1" dirty="0"/>
              <a:t>SCN2A</a:t>
            </a:r>
            <a:r>
              <a:rPr lang="en-US" sz="2200" dirty="0"/>
              <a:t> in patients with neurodevelopmental/neuropsychiatric phenotypes including intellectual disability, autism, and schizophrenia.</a:t>
            </a:r>
          </a:p>
          <a:p>
            <a:pPr marL="285750" indent="-285750">
              <a:buFont typeface="Arial" panose="020B0604020202020204" pitchFamily="34" charset="0"/>
              <a:buChar char="•"/>
            </a:pPr>
            <a:r>
              <a:rPr lang="en-US" sz="2200" i="1" dirty="0"/>
              <a:t>SCN2A</a:t>
            </a:r>
            <a:r>
              <a:rPr lang="en-US" sz="2200" dirty="0"/>
              <a:t> variants associated with these conditions are usually truncating, suggesting that </a:t>
            </a:r>
            <a:r>
              <a:rPr lang="en-US" sz="2200" b="1" dirty="0"/>
              <a:t>haploinsufficiency</a:t>
            </a:r>
            <a:r>
              <a:rPr lang="en-US" sz="2200" dirty="0"/>
              <a:t> plays a major role.</a:t>
            </a:r>
            <a:endParaRPr lang="en-US" sz="2200" b="1" dirty="0"/>
          </a:p>
        </p:txBody>
      </p:sp>
    </p:spTree>
    <p:extLst>
      <p:ext uri="{BB962C8B-B14F-4D97-AF65-F5344CB8AC3E}">
        <p14:creationId xmlns:p14="http://schemas.microsoft.com/office/powerpoint/2010/main" val="927006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a:solidFill>
                  <a:schemeClr val="accent1"/>
                </a:solidFill>
              </a:rPr>
              <a:t>Epilepsy &amp; Sodium Channelopathies:</a:t>
            </a:r>
            <a:br>
              <a:rPr lang="en-US">
                <a:solidFill>
                  <a:schemeClr val="accent1"/>
                </a:solidFill>
              </a:rPr>
            </a:br>
            <a:r>
              <a:rPr lang="en-US">
                <a:solidFill>
                  <a:schemeClr val="accent1"/>
                </a:solidFill>
              </a:rPr>
              <a:t>SCN2A</a:t>
            </a:r>
            <a:endParaRPr lang="en-US" dirty="0">
              <a:solidFill>
                <a:schemeClr val="accent1"/>
              </a:solidFill>
            </a:endParaRPr>
          </a:p>
        </p:txBody>
      </p:sp>
      <p:sp>
        <p:nvSpPr>
          <p:cNvPr id="3" name="TextBox 2">
            <a:extLst>
              <a:ext uri="{FF2B5EF4-FFF2-40B4-BE49-F238E27FC236}">
                <a16:creationId xmlns:a16="http://schemas.microsoft.com/office/drawing/2014/main" id="{3FBA26CD-F723-4775-8852-1EB9CB021AA3}"/>
              </a:ext>
            </a:extLst>
          </p:cNvPr>
          <p:cNvSpPr txBox="1"/>
          <p:nvPr/>
        </p:nvSpPr>
        <p:spPr>
          <a:xfrm>
            <a:off x="640080" y="2128058"/>
            <a:ext cx="10832253" cy="3416320"/>
          </a:xfrm>
          <a:prstGeom prst="rect">
            <a:avLst/>
          </a:prstGeom>
          <a:noFill/>
        </p:spPr>
        <p:txBody>
          <a:bodyPr wrap="square" rtlCol="0">
            <a:spAutoFit/>
          </a:bodyPr>
          <a:lstStyle/>
          <a:p>
            <a:r>
              <a:rPr lang="en-US" b="1" dirty="0"/>
              <a:t>Infantile Spasms (2-9 months)</a:t>
            </a:r>
          </a:p>
          <a:p>
            <a:endParaRPr lang="en-US" b="1" dirty="0"/>
          </a:p>
          <a:p>
            <a:r>
              <a:rPr lang="en-US" b="1" dirty="0"/>
              <a:t>Severe early-onset epileptic encephalopathies: </a:t>
            </a:r>
          </a:p>
          <a:p>
            <a:pPr marL="285750" indent="-285750">
              <a:buFont typeface="Arial" panose="020B0604020202020204" pitchFamily="34" charset="0"/>
              <a:buChar char="•"/>
            </a:pPr>
            <a:r>
              <a:rPr lang="en-US" dirty="0"/>
              <a:t>There is an entire spectrum of severe epilepsies due to pathogenic variants in </a:t>
            </a:r>
            <a:r>
              <a:rPr lang="en-US" i="1" dirty="0"/>
              <a:t>SCN2A</a:t>
            </a:r>
            <a:r>
              <a:rPr lang="en-US" dirty="0"/>
              <a:t> that start neonatally or within the first two months of life:</a:t>
            </a:r>
          </a:p>
          <a:p>
            <a:pPr marL="742950" lvl="1" indent="-285750">
              <a:buFont typeface="Arial" panose="020B0604020202020204" pitchFamily="34" charset="0"/>
              <a:buChar char="•"/>
            </a:pPr>
            <a:r>
              <a:rPr lang="en-US" dirty="0"/>
              <a:t>West syndrome</a:t>
            </a:r>
          </a:p>
          <a:p>
            <a:pPr marL="742950" lvl="1" indent="-285750">
              <a:buFont typeface="Arial" panose="020B0604020202020204" pitchFamily="34" charset="0"/>
              <a:buChar char="•"/>
            </a:pPr>
            <a:r>
              <a:rPr lang="en-US" dirty="0" err="1"/>
              <a:t>Ohtahara</a:t>
            </a:r>
            <a:r>
              <a:rPr lang="en-US" dirty="0"/>
              <a:t> syndrome</a:t>
            </a:r>
          </a:p>
          <a:p>
            <a:pPr marL="742950" lvl="1" indent="-285750">
              <a:buFont typeface="Arial" panose="020B0604020202020204" pitchFamily="34" charset="0"/>
              <a:buChar char="•"/>
            </a:pPr>
            <a:r>
              <a:rPr lang="en-US" dirty="0" err="1"/>
              <a:t>Dravet</a:t>
            </a:r>
            <a:r>
              <a:rPr lang="en-US" dirty="0"/>
              <a:t> syndrome</a:t>
            </a:r>
          </a:p>
          <a:p>
            <a:pPr marL="742950" lvl="1" indent="-285750">
              <a:buFont typeface="Arial" panose="020B0604020202020204" pitchFamily="34" charset="0"/>
              <a:buChar char="•"/>
            </a:pPr>
            <a:r>
              <a:rPr lang="en-US" dirty="0"/>
              <a:t>Unclassified epileptic encephalopathies</a:t>
            </a:r>
          </a:p>
          <a:p>
            <a:pPr marL="742950" lvl="1" indent="-285750">
              <a:buFont typeface="Arial" panose="020B0604020202020204" pitchFamily="34" charset="0"/>
              <a:buChar char="•"/>
            </a:pPr>
            <a:endParaRPr lang="en-US" b="1" dirty="0"/>
          </a:p>
          <a:p>
            <a:r>
              <a:rPr lang="en-US" b="1" dirty="0"/>
              <a:t>Treatment considerations:</a:t>
            </a:r>
          </a:p>
          <a:p>
            <a:pPr marL="742950" lvl="1" indent="-285750">
              <a:buFont typeface="Arial" panose="020B0604020202020204" pitchFamily="34" charset="0"/>
              <a:buChar char="•"/>
            </a:pPr>
            <a:r>
              <a:rPr lang="en-US" dirty="0"/>
              <a:t>Patients carrying gain‐of‐function SCN2A variants can be treated with sodium channel blockers</a:t>
            </a:r>
          </a:p>
        </p:txBody>
      </p:sp>
    </p:spTree>
    <p:extLst>
      <p:ext uri="{BB962C8B-B14F-4D97-AF65-F5344CB8AC3E}">
        <p14:creationId xmlns:p14="http://schemas.microsoft.com/office/powerpoint/2010/main" val="2373850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SCN8A</a:t>
            </a:r>
          </a:p>
        </p:txBody>
      </p:sp>
      <p:sp>
        <p:nvSpPr>
          <p:cNvPr id="3" name="TextBox 2">
            <a:extLst>
              <a:ext uri="{FF2B5EF4-FFF2-40B4-BE49-F238E27FC236}">
                <a16:creationId xmlns:a16="http://schemas.microsoft.com/office/drawing/2014/main" id="{3FBA26CD-F723-4775-8852-1EB9CB021AA3}"/>
              </a:ext>
            </a:extLst>
          </p:cNvPr>
          <p:cNvSpPr txBox="1"/>
          <p:nvPr/>
        </p:nvSpPr>
        <p:spPr>
          <a:xfrm>
            <a:off x="640080" y="2128058"/>
            <a:ext cx="10832253" cy="4154984"/>
          </a:xfrm>
          <a:prstGeom prst="rect">
            <a:avLst/>
          </a:prstGeom>
          <a:noFill/>
        </p:spPr>
        <p:txBody>
          <a:bodyPr wrap="square" rtlCol="0">
            <a:spAutoFit/>
          </a:bodyPr>
          <a:lstStyle/>
          <a:p>
            <a:r>
              <a:rPr lang="en-US" sz="2200" i="1" dirty="0"/>
              <a:t>SCN8A</a:t>
            </a:r>
            <a:r>
              <a:rPr lang="en-US" sz="2200" dirty="0"/>
              <a:t> encodes the voltage-gated sodium channel alpha subunit Na</a:t>
            </a:r>
            <a:r>
              <a:rPr lang="en-US" sz="2200" baseline="-25000" dirty="0"/>
              <a:t>v</a:t>
            </a:r>
            <a:r>
              <a:rPr lang="en-US" sz="2200" dirty="0"/>
              <a:t>1.6</a:t>
            </a:r>
          </a:p>
          <a:p>
            <a:endParaRPr lang="en-US" sz="2200" dirty="0"/>
          </a:p>
          <a:p>
            <a:pPr marL="285750" indent="-285750">
              <a:buFont typeface="Arial" panose="020B0604020202020204" pitchFamily="34" charset="0"/>
              <a:buChar char="•"/>
            </a:pPr>
            <a:r>
              <a:rPr lang="en-US" sz="2200" i="1" dirty="0"/>
              <a:t>SCN8A</a:t>
            </a:r>
            <a:r>
              <a:rPr lang="en-US" sz="2200" dirty="0"/>
              <a:t> was first implicated in epilepsy in 2012</a:t>
            </a:r>
          </a:p>
          <a:p>
            <a:pPr marL="285750"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Implicated in a spectrum of phenotypes:</a:t>
            </a:r>
          </a:p>
          <a:p>
            <a:pPr marL="742950" lvl="1" indent="-285750">
              <a:buFont typeface="Arial" panose="020B0604020202020204" pitchFamily="34" charset="0"/>
              <a:buChar char="•"/>
            </a:pPr>
            <a:r>
              <a:rPr lang="en-US" sz="2200" dirty="0"/>
              <a:t>Early infantile epileptic encephalopathies (EIEE13)</a:t>
            </a:r>
          </a:p>
          <a:p>
            <a:pPr marL="742950" lvl="1" indent="-285750">
              <a:buFont typeface="Arial" panose="020B0604020202020204" pitchFamily="34" charset="0"/>
              <a:buChar char="•"/>
            </a:pPr>
            <a:r>
              <a:rPr lang="en-US" sz="2200" dirty="0"/>
              <a:t>Benign infantile seizures</a:t>
            </a:r>
          </a:p>
          <a:p>
            <a:pPr marL="742950" lvl="1" indent="-285750">
              <a:buFont typeface="Arial" panose="020B0604020202020204" pitchFamily="34" charset="0"/>
              <a:buChar char="•"/>
            </a:pPr>
            <a:r>
              <a:rPr lang="en-US" sz="2200" dirty="0"/>
              <a:t>Paroxysmal dyskinesias</a:t>
            </a:r>
          </a:p>
          <a:p>
            <a:pPr marL="742950" lvl="1" indent="-285750">
              <a:buFont typeface="Arial" panose="020B0604020202020204" pitchFamily="34" charset="0"/>
              <a:buChar char="•"/>
            </a:pPr>
            <a:endParaRPr lang="en-US" sz="2200" dirty="0"/>
          </a:p>
          <a:p>
            <a:pPr marL="285750" indent="-285750">
              <a:buFont typeface="Arial" panose="020B0604020202020204" pitchFamily="34" charset="0"/>
              <a:buChar char="•"/>
            </a:pPr>
            <a:r>
              <a:rPr lang="en-US" sz="2200" dirty="0"/>
              <a:t>Distinguishing features of SCN8A-associated EIEE3 </a:t>
            </a:r>
          </a:p>
          <a:p>
            <a:pPr marL="742950" lvl="1" indent="-285750">
              <a:buFont typeface="Arial" panose="020B0604020202020204" pitchFamily="34" charset="0"/>
              <a:buChar char="•"/>
            </a:pPr>
            <a:r>
              <a:rPr lang="en-US" sz="2200" dirty="0"/>
              <a:t>Movement disorders (mild ataxia, choreoathetosis, quadriplegia)</a:t>
            </a:r>
          </a:p>
          <a:p>
            <a:pPr marL="742950" lvl="1" indent="-285750">
              <a:buFont typeface="Arial" panose="020B0604020202020204" pitchFamily="34" charset="0"/>
              <a:buChar char="•"/>
            </a:pPr>
            <a:r>
              <a:rPr lang="en-US" sz="2200" dirty="0"/>
              <a:t>Infrequency of febrile seizures</a:t>
            </a:r>
          </a:p>
        </p:txBody>
      </p:sp>
    </p:spTree>
    <p:extLst>
      <p:ext uri="{BB962C8B-B14F-4D97-AF65-F5344CB8AC3E}">
        <p14:creationId xmlns:p14="http://schemas.microsoft.com/office/powerpoint/2010/main" val="21818213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SCN8A</a:t>
            </a:r>
          </a:p>
        </p:txBody>
      </p:sp>
      <p:pic>
        <p:nvPicPr>
          <p:cNvPr id="6" name="Picture 5" descr="A close up of text on a black background&#10;&#10;Description automatically generated">
            <a:extLst>
              <a:ext uri="{FF2B5EF4-FFF2-40B4-BE49-F238E27FC236}">
                <a16:creationId xmlns:a16="http://schemas.microsoft.com/office/drawing/2014/main" id="{7F947506-73B3-4FCF-94E1-D09946F1061E}"/>
              </a:ext>
            </a:extLst>
          </p:cNvPr>
          <p:cNvPicPr>
            <a:picLocks noChangeAspect="1"/>
          </p:cNvPicPr>
          <p:nvPr/>
        </p:nvPicPr>
        <p:blipFill>
          <a:blip r:embed="rId3"/>
          <a:stretch>
            <a:fillRect/>
          </a:stretch>
        </p:blipFill>
        <p:spPr>
          <a:xfrm>
            <a:off x="1557528" y="36576"/>
            <a:ext cx="9076944" cy="6784848"/>
          </a:xfrm>
          <a:prstGeom prst="rect">
            <a:avLst/>
          </a:prstGeom>
        </p:spPr>
      </p:pic>
    </p:spTree>
    <p:extLst>
      <p:ext uri="{BB962C8B-B14F-4D97-AF65-F5344CB8AC3E}">
        <p14:creationId xmlns:p14="http://schemas.microsoft.com/office/powerpoint/2010/main" val="3834822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SCN8A</a:t>
            </a:r>
          </a:p>
        </p:txBody>
      </p:sp>
      <p:sp>
        <p:nvSpPr>
          <p:cNvPr id="3" name="TextBox 2">
            <a:extLst>
              <a:ext uri="{FF2B5EF4-FFF2-40B4-BE49-F238E27FC236}">
                <a16:creationId xmlns:a16="http://schemas.microsoft.com/office/drawing/2014/main" id="{3FBA26CD-F723-4775-8852-1EB9CB021AA3}"/>
              </a:ext>
            </a:extLst>
          </p:cNvPr>
          <p:cNvSpPr txBox="1"/>
          <p:nvPr/>
        </p:nvSpPr>
        <p:spPr>
          <a:xfrm>
            <a:off x="679873" y="1712422"/>
            <a:ext cx="10832253" cy="4524315"/>
          </a:xfrm>
          <a:prstGeom prst="rect">
            <a:avLst/>
          </a:prstGeom>
          <a:noFill/>
        </p:spPr>
        <p:txBody>
          <a:bodyPr wrap="square" rtlCol="0">
            <a:spAutoFit/>
          </a:bodyPr>
          <a:lstStyle/>
          <a:p>
            <a:r>
              <a:rPr lang="en-US" b="1" dirty="0"/>
              <a:t>Early Infantile Epileptic Encephalopathy 13 (EIEE13)</a:t>
            </a:r>
          </a:p>
          <a:p>
            <a:pPr marL="285750" indent="-285750">
              <a:buFont typeface="Arial" panose="020B0604020202020204" pitchFamily="34" charset="0"/>
              <a:buChar char="•"/>
            </a:pPr>
            <a:r>
              <a:rPr lang="en-US" i="1" dirty="0"/>
              <a:t>SCN8A </a:t>
            </a:r>
            <a:r>
              <a:rPr lang="en-US" dirty="0"/>
              <a:t>epileptic encephalopathy is characterized by </a:t>
            </a:r>
          </a:p>
          <a:p>
            <a:pPr marL="742950" lvl="1" indent="-285750">
              <a:buFont typeface="Arial" panose="020B0604020202020204" pitchFamily="34" charset="0"/>
              <a:buChar char="•"/>
            </a:pPr>
            <a:r>
              <a:rPr lang="en-US" dirty="0"/>
              <a:t>Seizure onset between birth and 18 months of age (mean of 5 months)</a:t>
            </a:r>
          </a:p>
          <a:p>
            <a:pPr marL="742950" lvl="1" indent="-285750">
              <a:buFont typeface="Arial" panose="020B0604020202020204" pitchFamily="34" charset="0"/>
              <a:buChar char="•"/>
            </a:pPr>
            <a:r>
              <a:rPr lang="en-US" dirty="0"/>
              <a:t>Mild to severe intellectual disability</a:t>
            </a:r>
          </a:p>
          <a:p>
            <a:pPr marL="742950" lvl="1" indent="-285750">
              <a:buFont typeface="Arial" panose="020B0604020202020204" pitchFamily="34" charset="0"/>
              <a:buChar char="•"/>
            </a:pPr>
            <a:r>
              <a:rPr lang="en-US" dirty="0"/>
              <a:t>Developmental delay with or without regression.</a:t>
            </a:r>
          </a:p>
          <a:p>
            <a:pPr marL="742950" lvl="1" indent="-285750">
              <a:buFont typeface="Arial" panose="020B0604020202020204" pitchFamily="34" charset="0"/>
              <a:buChar char="•"/>
            </a:pPr>
            <a:r>
              <a:rPr lang="en-US" dirty="0"/>
              <a:t>Seizures are frequently polymorphic. Generalized tonic-</a:t>
            </a:r>
            <a:r>
              <a:rPr lang="en-US" dirty="0" err="1"/>
              <a:t>clonic</a:t>
            </a:r>
            <a:r>
              <a:rPr lang="en-US" dirty="0"/>
              <a:t> seizures occur in many patients, and tonic, atonic, myoclonic, focal and absence seizures are not uncommon.</a:t>
            </a:r>
          </a:p>
          <a:p>
            <a:pPr marL="742950" lvl="1" indent="-285750">
              <a:buFont typeface="Arial" panose="020B0604020202020204" pitchFamily="34" charset="0"/>
              <a:buChar char="•"/>
            </a:pPr>
            <a:r>
              <a:rPr lang="en-US" dirty="0"/>
              <a:t>Febrile seizures are rarely observed (in contrast with </a:t>
            </a:r>
            <a:r>
              <a:rPr lang="en-US" dirty="0" err="1"/>
              <a:t>Dravet</a:t>
            </a:r>
            <a:r>
              <a:rPr lang="en-US" dirty="0"/>
              <a:t> syndrome). </a:t>
            </a:r>
          </a:p>
          <a:p>
            <a:pPr marL="742950" lvl="1" indent="-285750">
              <a:buFont typeface="Arial" panose="020B0604020202020204" pitchFamily="34" charset="0"/>
              <a:buChar char="•"/>
            </a:pPr>
            <a:r>
              <a:rPr lang="en-US" dirty="0"/>
              <a:t>Movement disorders (ataxia and choreoathetosis) are common and </a:t>
            </a:r>
          </a:p>
          <a:p>
            <a:pPr marL="742950" lvl="1" indent="-285750">
              <a:buFont typeface="Arial" panose="020B0604020202020204" pitchFamily="34" charset="0"/>
              <a:buChar char="•"/>
            </a:pPr>
            <a:r>
              <a:rPr lang="en-US" dirty="0"/>
              <a:t>Hypotonia, hypertonia, and/or dystonia are present in approximately half of the patients with EIEE13.</a:t>
            </a:r>
          </a:p>
          <a:p>
            <a:pPr marL="1200150" lvl="2" indent="-285750">
              <a:buFont typeface="Arial" panose="020B0604020202020204" pitchFamily="34" charset="0"/>
              <a:buChar char="•"/>
            </a:pPr>
            <a:r>
              <a:rPr lang="en-US" dirty="0"/>
              <a:t>In some cases, the patients cannot sit or walk unassisted. </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EEG findings in patients with EIEE13 may be normal at the time of seizure onset but often comprises moderate to severe background slowing with focal or multifocal epileptiform discharges after seizure onset.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SUDEP (sudden unexpected death in epilepsy) has been reported in 12% of cases.</a:t>
            </a:r>
          </a:p>
        </p:txBody>
      </p:sp>
    </p:spTree>
    <p:extLst>
      <p:ext uri="{BB962C8B-B14F-4D97-AF65-F5344CB8AC3E}">
        <p14:creationId xmlns:p14="http://schemas.microsoft.com/office/powerpoint/2010/main" val="40365448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SCN8A Genetics</a:t>
            </a:r>
          </a:p>
        </p:txBody>
      </p:sp>
      <p:sp>
        <p:nvSpPr>
          <p:cNvPr id="3" name="TextBox 2">
            <a:extLst>
              <a:ext uri="{FF2B5EF4-FFF2-40B4-BE49-F238E27FC236}">
                <a16:creationId xmlns:a16="http://schemas.microsoft.com/office/drawing/2014/main" id="{3FBA26CD-F723-4775-8852-1EB9CB021AA3}"/>
              </a:ext>
            </a:extLst>
          </p:cNvPr>
          <p:cNvSpPr txBox="1"/>
          <p:nvPr/>
        </p:nvSpPr>
        <p:spPr>
          <a:xfrm>
            <a:off x="679873" y="1712422"/>
            <a:ext cx="10832253" cy="4093428"/>
          </a:xfrm>
          <a:prstGeom prst="rect">
            <a:avLst/>
          </a:prstGeom>
          <a:noFill/>
        </p:spPr>
        <p:txBody>
          <a:bodyPr wrap="square" rtlCol="0">
            <a:spAutoFit/>
          </a:bodyPr>
          <a:lstStyle/>
          <a:p>
            <a:r>
              <a:rPr lang="en-US" sz="2000" b="1" dirty="0"/>
              <a:t>Mutation Spectrum: </a:t>
            </a:r>
            <a:r>
              <a:rPr lang="en-US" sz="2000" dirty="0"/>
              <a:t> </a:t>
            </a:r>
          </a:p>
          <a:p>
            <a:pPr marL="285750" indent="-285750">
              <a:buFont typeface="Arial" panose="020B0604020202020204" pitchFamily="34" charset="0"/>
              <a:buChar char="•"/>
            </a:pPr>
            <a:r>
              <a:rPr lang="en-US" sz="2000" dirty="0"/>
              <a:t>More than 50 mutations in </a:t>
            </a:r>
            <a:r>
              <a:rPr lang="en-US" sz="2000" i="1" dirty="0"/>
              <a:t>SCN8A </a:t>
            </a:r>
            <a:r>
              <a:rPr lang="en-US" sz="2000" dirty="0"/>
              <a:t>have been reported in patients with early-infantile epileptic encephalopathy (EIEE13)</a:t>
            </a:r>
          </a:p>
          <a:p>
            <a:pPr marL="285750" indent="-285750">
              <a:buFont typeface="Arial" panose="020B0604020202020204" pitchFamily="34" charset="0"/>
              <a:buChar char="•"/>
            </a:pPr>
            <a:r>
              <a:rPr lang="en-US" sz="2000" dirty="0"/>
              <a:t>Majority of variants associated with EIEE13 and benign infantile seizures and paroxysmal dyskinesia are missense variants except for one splice site mutation that causes an in-frame deletion and an intragenic deletion. </a:t>
            </a:r>
          </a:p>
          <a:p>
            <a:pPr marL="285750" indent="-285750">
              <a:buFont typeface="Arial" panose="020B0604020202020204" pitchFamily="34" charset="0"/>
              <a:buChar char="•"/>
            </a:pPr>
            <a:r>
              <a:rPr lang="en-US" sz="2000" dirty="0"/>
              <a:t>3 loss-of-function variants of </a:t>
            </a:r>
            <a:r>
              <a:rPr lang="en-US" sz="2000" i="1" dirty="0"/>
              <a:t>SCN8A</a:t>
            </a:r>
            <a:r>
              <a:rPr lang="en-US" sz="2000" dirty="0"/>
              <a:t> have also been associated with epilepsy. </a:t>
            </a:r>
          </a:p>
          <a:p>
            <a:pPr marL="742950" lvl="1" indent="-285750">
              <a:buFont typeface="Arial" panose="020B0604020202020204" pitchFamily="34" charset="0"/>
              <a:buChar char="•"/>
            </a:pPr>
            <a:r>
              <a:rPr lang="en-US" sz="2000" dirty="0"/>
              <a:t>Two missense variants caused protein instability or loss of channel activity and were associated with EIEE, and one deletion of exons 2-14 was found in a patient with early-onset absence epilepsy. </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Most pathogenic mutations of </a:t>
            </a:r>
            <a:r>
              <a:rPr lang="en-US" sz="2000" i="1" dirty="0"/>
              <a:t>SCN8A </a:t>
            </a:r>
            <a:r>
              <a:rPr lang="en-US" sz="2000" dirty="0"/>
              <a:t>are located in the transmembrane domains of the affected protein.</a:t>
            </a:r>
          </a:p>
        </p:txBody>
      </p:sp>
    </p:spTree>
    <p:extLst>
      <p:ext uri="{BB962C8B-B14F-4D97-AF65-F5344CB8AC3E}">
        <p14:creationId xmlns:p14="http://schemas.microsoft.com/office/powerpoint/2010/main" val="4123769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3586" y="298918"/>
            <a:ext cx="6344828" cy="767671"/>
          </a:xfrm>
        </p:spPr>
        <p:txBody>
          <a:bodyPr>
            <a:normAutofit fontScale="90000"/>
          </a:bodyPr>
          <a:lstStyle/>
          <a:p>
            <a:pPr algn="ctr"/>
            <a:r>
              <a:rPr lang="en-US" dirty="0">
                <a:solidFill>
                  <a:schemeClr val="accent1"/>
                </a:solidFill>
              </a:rPr>
              <a:t>Epilepsy &amp; Sodium Channelopathies:</a:t>
            </a:r>
            <a:br>
              <a:rPr lang="en-US" dirty="0">
                <a:solidFill>
                  <a:schemeClr val="accent1"/>
                </a:solidFill>
              </a:rPr>
            </a:br>
            <a:r>
              <a:rPr lang="en-US" dirty="0">
                <a:solidFill>
                  <a:schemeClr val="accent1"/>
                </a:solidFill>
              </a:rPr>
              <a:t>SCN8A Mechanism</a:t>
            </a:r>
          </a:p>
        </p:txBody>
      </p:sp>
      <p:sp>
        <p:nvSpPr>
          <p:cNvPr id="3" name="TextBox 2">
            <a:extLst>
              <a:ext uri="{FF2B5EF4-FFF2-40B4-BE49-F238E27FC236}">
                <a16:creationId xmlns:a16="http://schemas.microsoft.com/office/drawing/2014/main" id="{3FBA26CD-F723-4775-8852-1EB9CB021AA3}"/>
              </a:ext>
            </a:extLst>
          </p:cNvPr>
          <p:cNvSpPr txBox="1"/>
          <p:nvPr/>
        </p:nvSpPr>
        <p:spPr>
          <a:xfrm>
            <a:off x="679873" y="1712422"/>
            <a:ext cx="10832253" cy="5016758"/>
          </a:xfrm>
          <a:prstGeom prst="rect">
            <a:avLst/>
          </a:prstGeom>
          <a:noFill/>
        </p:spPr>
        <p:txBody>
          <a:bodyPr wrap="square" rtlCol="0">
            <a:spAutoFit/>
          </a:bodyPr>
          <a:lstStyle/>
          <a:p>
            <a:r>
              <a:rPr lang="en-US" sz="2000" b="1" i="1" dirty="0"/>
              <a:t>SCN8A </a:t>
            </a:r>
            <a:r>
              <a:rPr lang="en-US" sz="2000" b="1" dirty="0"/>
              <a:t>encodes the voltage-gated sodium channel alpha subunit Na</a:t>
            </a:r>
            <a:r>
              <a:rPr lang="en-US" sz="2000" b="1" baseline="-25000" dirty="0"/>
              <a:t>v</a:t>
            </a:r>
            <a:r>
              <a:rPr lang="en-US" sz="2000" b="1" dirty="0"/>
              <a:t>1.6</a:t>
            </a:r>
          </a:p>
          <a:p>
            <a:pPr marL="285750" indent="-285750">
              <a:buFont typeface="Arial" panose="020B0604020202020204" pitchFamily="34" charset="0"/>
              <a:buChar char="•"/>
            </a:pPr>
            <a:r>
              <a:rPr lang="en-US" sz="2000" dirty="0"/>
              <a:t>Na</a:t>
            </a:r>
            <a:r>
              <a:rPr lang="en-US" sz="2000" baseline="-25000" dirty="0"/>
              <a:t>v</a:t>
            </a:r>
            <a:r>
              <a:rPr lang="en-US" sz="2000" dirty="0"/>
              <a:t>1.6 protein comprises 4 homologous domains that each have 6 transmembrane segments, two large intracellular loops, the inactivation gate located between D3 and D4, and intracellular N- and C-terminal domains. </a:t>
            </a:r>
          </a:p>
          <a:p>
            <a:pPr marL="285750" indent="-285750">
              <a:buFont typeface="Arial" panose="020B0604020202020204" pitchFamily="34" charset="0"/>
              <a:buChar char="•"/>
            </a:pPr>
            <a:r>
              <a:rPr lang="en-US" sz="2000" dirty="0"/>
              <a:t>The pathogenic mutations are predominantly located in the transmembrane domains, the inactivation gate, and the C-terminus. .</a:t>
            </a:r>
          </a:p>
          <a:p>
            <a:pPr marL="285750" indent="-285750">
              <a:buFont typeface="Arial" panose="020B0604020202020204" pitchFamily="34" charset="0"/>
              <a:buChar char="•"/>
            </a:pPr>
            <a:r>
              <a:rPr lang="en-US" sz="2000" dirty="0"/>
              <a:t>Na</a:t>
            </a:r>
            <a:r>
              <a:rPr lang="en-US" sz="2000" baseline="-25000" dirty="0"/>
              <a:t>v</a:t>
            </a:r>
            <a:r>
              <a:rPr lang="en-US" sz="2000" dirty="0"/>
              <a:t>1.6 is expressed in excitatory and inhibitory neurons in the brain. Na</a:t>
            </a:r>
            <a:r>
              <a:rPr lang="en-US" sz="2000" baseline="-25000" dirty="0"/>
              <a:t>v</a:t>
            </a:r>
            <a:r>
              <a:rPr lang="en-US" sz="2000" dirty="0"/>
              <a:t>1.6 is localized in high concentrations at the axon initial segments of neurons and at nodes of Ranvier where it mediates action potential initiation and propagation.</a:t>
            </a:r>
          </a:p>
          <a:p>
            <a:endParaRPr lang="en-US" sz="2000" dirty="0"/>
          </a:p>
          <a:p>
            <a:r>
              <a:rPr lang="en-US" sz="2000" b="1" dirty="0"/>
              <a:t>Hyperexcitability: </a:t>
            </a:r>
            <a:r>
              <a:rPr lang="en-US" sz="2000" dirty="0"/>
              <a:t> Ten EIEE13-associated variants have been tested functionally. </a:t>
            </a:r>
          </a:p>
          <a:p>
            <a:pPr marL="342900" indent="-342900">
              <a:buFont typeface="Arial" panose="020B0604020202020204" pitchFamily="34" charset="0"/>
              <a:buChar char="•"/>
            </a:pPr>
            <a:r>
              <a:rPr lang="en-US" sz="2000" dirty="0"/>
              <a:t>8/10 demonstrate gain-of-function (GOF) features, including hyperpolarizing shifts in the voltage-dependence of activation, impaired inactivation, and elevated persistent current. </a:t>
            </a:r>
          </a:p>
          <a:p>
            <a:pPr marL="342900" indent="-342900">
              <a:buFont typeface="Arial" panose="020B0604020202020204" pitchFamily="34" charset="0"/>
              <a:buChar char="•"/>
            </a:pPr>
            <a:r>
              <a:rPr lang="en-US" sz="2000" dirty="0"/>
              <a:t>GOF variants of Na</a:t>
            </a:r>
            <a:r>
              <a:rPr lang="en-US" sz="2000" baseline="-25000" dirty="0"/>
              <a:t>v</a:t>
            </a:r>
            <a:r>
              <a:rPr lang="en-US" sz="2000" dirty="0"/>
              <a:t>1.6 channel </a:t>
            </a:r>
            <a:r>
              <a:rPr lang="en-US" sz="2000" dirty="0">
                <a:sym typeface="Wingdings" panose="05000000000000000000" pitchFamily="2" charset="2"/>
              </a:rPr>
              <a:t> </a:t>
            </a:r>
            <a:r>
              <a:rPr lang="en-US" sz="2000" dirty="0"/>
              <a:t>hyperactive, </a:t>
            </a:r>
            <a:r>
              <a:rPr lang="en-US" sz="2000" dirty="0">
                <a:sym typeface="Wingdings" panose="05000000000000000000" pitchFamily="2" charset="2"/>
              </a:rPr>
              <a:t> </a:t>
            </a:r>
            <a:r>
              <a:rPr lang="en-US" sz="2000" dirty="0"/>
              <a:t>increased neuronal firing. </a:t>
            </a:r>
          </a:p>
          <a:p>
            <a:pPr marL="342900" indent="-342900">
              <a:buFont typeface="Arial" panose="020B0604020202020204" pitchFamily="34" charset="0"/>
              <a:buChar char="•"/>
            </a:pPr>
            <a:r>
              <a:rPr lang="en-US" sz="2000" dirty="0"/>
              <a:t>Neuronal hyperexcitability via GOF mutations </a:t>
            </a:r>
            <a:r>
              <a:rPr lang="en-US" sz="2000" dirty="0">
                <a:sym typeface="Wingdings" panose="05000000000000000000" pitchFamily="2" charset="2"/>
              </a:rPr>
              <a:t></a:t>
            </a:r>
            <a:r>
              <a:rPr lang="en-US" sz="2000" dirty="0"/>
              <a:t> predominant mechanism underlying EIEE13 (</a:t>
            </a:r>
            <a:r>
              <a:rPr lang="en-US" sz="2000" dirty="0" err="1"/>
              <a:t>Wagnon</a:t>
            </a:r>
            <a:r>
              <a:rPr lang="en-US" sz="2000" dirty="0"/>
              <a:t> et al, 2015).</a:t>
            </a:r>
          </a:p>
        </p:txBody>
      </p:sp>
    </p:spTree>
    <p:extLst>
      <p:ext uri="{BB962C8B-B14F-4D97-AF65-F5344CB8AC3E}">
        <p14:creationId xmlns:p14="http://schemas.microsoft.com/office/powerpoint/2010/main" val="21764950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Epilepsy as Channelopathy</a:t>
            </a:r>
          </a:p>
        </p:txBody>
      </p:sp>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text&#10;&#10;Description automatically generated">
            <a:extLst>
              <a:ext uri="{FF2B5EF4-FFF2-40B4-BE49-F238E27FC236}">
                <a16:creationId xmlns:a16="http://schemas.microsoft.com/office/drawing/2014/main" id="{AEC1AE02-B612-4D08-A75D-51D62564B95E}"/>
              </a:ext>
            </a:extLst>
          </p:cNvPr>
          <p:cNvPicPr>
            <a:picLocks noChangeAspect="1"/>
          </p:cNvPicPr>
          <p:nvPr/>
        </p:nvPicPr>
        <p:blipFill>
          <a:blip r:embed="rId3"/>
          <a:stretch>
            <a:fillRect/>
          </a:stretch>
        </p:blipFill>
        <p:spPr>
          <a:xfrm>
            <a:off x="2047875" y="1466850"/>
            <a:ext cx="8096250" cy="4838700"/>
          </a:xfrm>
          <a:prstGeom prst="rect">
            <a:avLst/>
          </a:prstGeom>
        </p:spPr>
      </p:pic>
    </p:spTree>
    <p:extLst>
      <p:ext uri="{BB962C8B-B14F-4D97-AF65-F5344CB8AC3E}">
        <p14:creationId xmlns:p14="http://schemas.microsoft.com/office/powerpoint/2010/main" val="285628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C0DF817-6BFC-45DB-9E1C-03A112CDB977}"/>
              </a:ext>
            </a:extLst>
          </p:cNvPr>
          <p:cNvSpPr txBox="1">
            <a:spLocks/>
          </p:cNvSpPr>
          <p:nvPr/>
        </p:nvSpPr>
        <p:spPr>
          <a:xfrm>
            <a:off x="2383536" y="609092"/>
            <a:ext cx="772972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Channelopathies</a:t>
            </a:r>
          </a:p>
        </p:txBody>
      </p:sp>
      <p:pic>
        <p:nvPicPr>
          <p:cNvPr id="9" name="Content Placeholder 8" descr="A close up of a sign&#10;&#10;Description automatically generated">
            <a:extLst>
              <a:ext uri="{FF2B5EF4-FFF2-40B4-BE49-F238E27FC236}">
                <a16:creationId xmlns:a16="http://schemas.microsoft.com/office/drawing/2014/main" id="{1F2D73B4-3C98-41BC-80AC-9CAAE58FFE88}"/>
              </a:ext>
            </a:extLst>
          </p:cNvPr>
          <p:cNvPicPr>
            <a:picLocks noGrp="1" noChangeAspect="1"/>
          </p:cNvPicPr>
          <p:nvPr>
            <p:ph idx="1"/>
          </p:nvPr>
        </p:nvPicPr>
        <p:blipFill rotWithShape="1">
          <a:blip r:embed="rId3"/>
          <a:srcRect l="1993" r="50315"/>
          <a:stretch/>
        </p:blipFill>
        <p:spPr>
          <a:xfrm>
            <a:off x="2929811" y="1665121"/>
            <a:ext cx="6923315" cy="4386788"/>
          </a:xfrm>
        </p:spPr>
      </p:pic>
      <p:sp>
        <p:nvSpPr>
          <p:cNvPr id="2" name="TextBox 1">
            <a:extLst>
              <a:ext uri="{FF2B5EF4-FFF2-40B4-BE49-F238E27FC236}">
                <a16:creationId xmlns:a16="http://schemas.microsoft.com/office/drawing/2014/main" id="{B83397E1-8624-404A-8AAB-623CCB2FCBF1}"/>
              </a:ext>
            </a:extLst>
          </p:cNvPr>
          <p:cNvSpPr txBox="1"/>
          <p:nvPr/>
        </p:nvSpPr>
        <p:spPr>
          <a:xfrm>
            <a:off x="3435017" y="6064242"/>
            <a:ext cx="5912901" cy="369332"/>
          </a:xfrm>
          <a:prstGeom prst="rect">
            <a:avLst/>
          </a:prstGeom>
          <a:noFill/>
        </p:spPr>
        <p:txBody>
          <a:bodyPr wrap="none" rtlCol="0">
            <a:spAutoFit/>
          </a:bodyPr>
          <a:lstStyle/>
          <a:p>
            <a:r>
              <a:rPr lang="en-US" dirty="0"/>
              <a:t>Genotype/phenotype  correlations are not always consistent.</a:t>
            </a:r>
          </a:p>
        </p:txBody>
      </p:sp>
      <p:sp>
        <p:nvSpPr>
          <p:cNvPr id="3" name="Rectangle 2">
            <a:extLst>
              <a:ext uri="{FF2B5EF4-FFF2-40B4-BE49-F238E27FC236}">
                <a16:creationId xmlns:a16="http://schemas.microsoft.com/office/drawing/2014/main" id="{D4E3E617-C92E-4EF9-A782-FA0A28F0C142}"/>
              </a:ext>
            </a:extLst>
          </p:cNvPr>
          <p:cNvSpPr/>
          <p:nvPr/>
        </p:nvSpPr>
        <p:spPr>
          <a:xfrm>
            <a:off x="364105" y="3592505"/>
            <a:ext cx="2410072" cy="923330"/>
          </a:xfrm>
          <a:prstGeom prst="rect">
            <a:avLst/>
          </a:prstGeom>
        </p:spPr>
        <p:txBody>
          <a:bodyPr wrap="square">
            <a:spAutoFit/>
          </a:bodyPr>
          <a:lstStyle/>
          <a:p>
            <a:r>
              <a:rPr lang="en-US" dirty="0"/>
              <a:t>Mutations may be gain of function OR loss of function. </a:t>
            </a:r>
          </a:p>
        </p:txBody>
      </p:sp>
    </p:spTree>
    <p:extLst>
      <p:ext uri="{BB962C8B-B14F-4D97-AF65-F5344CB8AC3E}">
        <p14:creationId xmlns:p14="http://schemas.microsoft.com/office/powerpoint/2010/main" val="344750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710" y="217073"/>
            <a:ext cx="8869680" cy="767671"/>
          </a:xfrm>
        </p:spPr>
        <p:txBody>
          <a:bodyPr>
            <a:normAutofit/>
          </a:bodyPr>
          <a:lstStyle/>
          <a:p>
            <a:r>
              <a:rPr lang="en-US" dirty="0">
                <a:solidFill>
                  <a:schemeClr val="accent1"/>
                </a:solidFill>
              </a:rPr>
              <a:t>Epilepsy as Channelopathy as Pharmacologic Target</a:t>
            </a:r>
          </a:p>
        </p:txBody>
      </p:sp>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text&#10;&#10;Description automatically generated">
            <a:extLst>
              <a:ext uri="{FF2B5EF4-FFF2-40B4-BE49-F238E27FC236}">
                <a16:creationId xmlns:a16="http://schemas.microsoft.com/office/drawing/2014/main" id="{DFCA7DD1-ACB2-460D-918C-D38AB0AF75FD}"/>
              </a:ext>
            </a:extLst>
          </p:cNvPr>
          <p:cNvPicPr>
            <a:picLocks noChangeAspect="1"/>
          </p:cNvPicPr>
          <p:nvPr/>
        </p:nvPicPr>
        <p:blipFill rotWithShape="1">
          <a:blip r:embed="rId3"/>
          <a:srcRect l="22774" b="37450"/>
          <a:stretch/>
        </p:blipFill>
        <p:spPr>
          <a:xfrm>
            <a:off x="1543599" y="48620"/>
            <a:ext cx="10532491" cy="6760760"/>
          </a:xfrm>
          <a:prstGeom prst="rect">
            <a:avLst/>
          </a:prstGeom>
        </p:spPr>
      </p:pic>
    </p:spTree>
    <p:extLst>
      <p:ext uri="{BB962C8B-B14F-4D97-AF65-F5344CB8AC3E}">
        <p14:creationId xmlns:p14="http://schemas.microsoft.com/office/powerpoint/2010/main" val="39564587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3043" y="177345"/>
            <a:ext cx="5865913" cy="767671"/>
          </a:xfrm>
        </p:spPr>
        <p:txBody>
          <a:bodyPr>
            <a:normAutofit fontScale="90000"/>
          </a:bodyPr>
          <a:lstStyle/>
          <a:p>
            <a:pPr algn="ctr"/>
            <a:r>
              <a:rPr lang="en-US" dirty="0">
                <a:solidFill>
                  <a:schemeClr val="accent1"/>
                </a:solidFill>
              </a:rPr>
              <a:t>Painful &amp; Painless Channelopathies</a:t>
            </a:r>
          </a:p>
        </p:txBody>
      </p:sp>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889AC08-7726-4DFB-9987-49AFD858D6DE}"/>
              </a:ext>
            </a:extLst>
          </p:cNvPr>
          <p:cNvPicPr>
            <a:picLocks noChangeAspect="1"/>
          </p:cNvPicPr>
          <p:nvPr/>
        </p:nvPicPr>
        <p:blipFill>
          <a:blip r:embed="rId3"/>
          <a:stretch>
            <a:fillRect/>
          </a:stretch>
        </p:blipFill>
        <p:spPr>
          <a:xfrm>
            <a:off x="520679" y="1684970"/>
            <a:ext cx="10716804" cy="4786839"/>
          </a:xfrm>
          <a:prstGeom prst="rect">
            <a:avLst/>
          </a:prstGeom>
        </p:spPr>
      </p:pic>
    </p:spTree>
    <p:extLst>
      <p:ext uri="{BB962C8B-B14F-4D97-AF65-F5344CB8AC3E}">
        <p14:creationId xmlns:p14="http://schemas.microsoft.com/office/powerpoint/2010/main" val="13275912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9711" y="421767"/>
            <a:ext cx="7729728" cy="849821"/>
          </a:xfrm>
        </p:spPr>
        <p:txBody>
          <a:bodyPr numCol="1">
            <a:normAutofit fontScale="90000"/>
          </a:bodyPr>
          <a:lstStyle/>
          <a:p>
            <a:pPr algn="ctr"/>
            <a:r>
              <a:rPr lang="en-US" dirty="0">
                <a:solidFill>
                  <a:schemeClr val="accent1"/>
                </a:solidFill>
              </a:rPr>
              <a:t>Genetic vs Autoimmune Channelopathies</a:t>
            </a:r>
          </a:p>
        </p:txBody>
      </p:sp>
      <p:pic>
        <p:nvPicPr>
          <p:cNvPr id="4" name="Picture 3">
            <a:extLst>
              <a:ext uri="{FF2B5EF4-FFF2-40B4-BE49-F238E27FC236}">
                <a16:creationId xmlns:a16="http://schemas.microsoft.com/office/drawing/2014/main" id="{27E9BC1B-DDF3-4217-BE71-33AAF0989288}"/>
              </a:ext>
            </a:extLst>
          </p:cNvPr>
          <p:cNvPicPr>
            <a:picLocks noChangeAspect="1"/>
          </p:cNvPicPr>
          <p:nvPr/>
        </p:nvPicPr>
        <p:blipFill>
          <a:blip r:embed="rId3"/>
          <a:stretch>
            <a:fillRect/>
          </a:stretch>
        </p:blipFill>
        <p:spPr>
          <a:xfrm>
            <a:off x="2040877" y="1686098"/>
            <a:ext cx="8167396" cy="4750135"/>
          </a:xfrm>
          <a:prstGeom prst="rect">
            <a:avLst/>
          </a:prstGeom>
        </p:spPr>
      </p:pic>
    </p:spTree>
    <p:extLst>
      <p:ext uri="{BB962C8B-B14F-4D97-AF65-F5344CB8AC3E}">
        <p14:creationId xmlns:p14="http://schemas.microsoft.com/office/powerpoint/2010/main" val="28082682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6E414-6A06-4831-9777-76060A191C08}"/>
              </a:ext>
            </a:extLst>
          </p:cNvPr>
          <p:cNvPicPr>
            <a:picLocks noChangeAspect="1"/>
          </p:cNvPicPr>
          <p:nvPr/>
        </p:nvPicPr>
        <p:blipFill>
          <a:blip r:embed="rId2"/>
          <a:stretch>
            <a:fillRect/>
          </a:stretch>
        </p:blipFill>
        <p:spPr>
          <a:xfrm>
            <a:off x="513571" y="1584891"/>
            <a:ext cx="5582429" cy="1238423"/>
          </a:xfrm>
          <a:prstGeom prst="rect">
            <a:avLst/>
          </a:prstGeom>
        </p:spPr>
      </p:pic>
      <p:pic>
        <p:nvPicPr>
          <p:cNvPr id="5" name="Picture 4">
            <a:extLst>
              <a:ext uri="{FF2B5EF4-FFF2-40B4-BE49-F238E27FC236}">
                <a16:creationId xmlns:a16="http://schemas.microsoft.com/office/drawing/2014/main" id="{77762E04-AFCA-41ED-BF13-3D070269DAE0}"/>
              </a:ext>
            </a:extLst>
          </p:cNvPr>
          <p:cNvPicPr>
            <a:picLocks noChangeAspect="1"/>
          </p:cNvPicPr>
          <p:nvPr/>
        </p:nvPicPr>
        <p:blipFill>
          <a:blip r:embed="rId3"/>
          <a:stretch>
            <a:fillRect/>
          </a:stretch>
        </p:blipFill>
        <p:spPr>
          <a:xfrm>
            <a:off x="7828941" y="344186"/>
            <a:ext cx="4363059" cy="1086002"/>
          </a:xfrm>
          <a:prstGeom prst="rect">
            <a:avLst/>
          </a:prstGeom>
        </p:spPr>
      </p:pic>
      <p:pic>
        <p:nvPicPr>
          <p:cNvPr id="6" name="Picture 5">
            <a:extLst>
              <a:ext uri="{FF2B5EF4-FFF2-40B4-BE49-F238E27FC236}">
                <a16:creationId xmlns:a16="http://schemas.microsoft.com/office/drawing/2014/main" id="{0680C186-0671-43F4-8AD8-B135909B6296}"/>
              </a:ext>
            </a:extLst>
          </p:cNvPr>
          <p:cNvPicPr>
            <a:picLocks noChangeAspect="1"/>
          </p:cNvPicPr>
          <p:nvPr/>
        </p:nvPicPr>
        <p:blipFill rotWithShape="1">
          <a:blip r:embed="rId4">
            <a:extLst>
              <a:ext uri="{28A0092B-C50C-407E-A947-70E740481C1C}">
                <a14:useLocalDpi xmlns:a14="http://schemas.microsoft.com/office/drawing/2010/main" val="0"/>
              </a:ext>
            </a:extLst>
          </a:blip>
          <a:srcRect l="7963" t="25287" r="48257" b="58142"/>
          <a:stretch/>
        </p:blipFill>
        <p:spPr>
          <a:xfrm>
            <a:off x="2899359" y="430797"/>
            <a:ext cx="4734578" cy="1136435"/>
          </a:xfrm>
          <a:prstGeom prst="rect">
            <a:avLst/>
          </a:prstGeom>
        </p:spPr>
      </p:pic>
      <p:pic>
        <p:nvPicPr>
          <p:cNvPr id="2" name="Picture 1">
            <a:extLst>
              <a:ext uri="{FF2B5EF4-FFF2-40B4-BE49-F238E27FC236}">
                <a16:creationId xmlns:a16="http://schemas.microsoft.com/office/drawing/2014/main" id="{772348A9-5D21-4858-B2BE-11BA41F56DE1}"/>
              </a:ext>
            </a:extLst>
          </p:cNvPr>
          <p:cNvPicPr>
            <a:picLocks noChangeAspect="1"/>
          </p:cNvPicPr>
          <p:nvPr/>
        </p:nvPicPr>
        <p:blipFill>
          <a:blip r:embed="rId5"/>
          <a:stretch>
            <a:fillRect/>
          </a:stretch>
        </p:blipFill>
        <p:spPr>
          <a:xfrm>
            <a:off x="408878" y="3162237"/>
            <a:ext cx="6106377" cy="1333686"/>
          </a:xfrm>
          <a:prstGeom prst="rect">
            <a:avLst/>
          </a:prstGeom>
        </p:spPr>
      </p:pic>
      <p:pic>
        <p:nvPicPr>
          <p:cNvPr id="7" name="Picture 6">
            <a:extLst>
              <a:ext uri="{FF2B5EF4-FFF2-40B4-BE49-F238E27FC236}">
                <a16:creationId xmlns:a16="http://schemas.microsoft.com/office/drawing/2014/main" id="{0D337CA6-C576-4C19-9337-D8EB84C80FA5}"/>
              </a:ext>
            </a:extLst>
          </p:cNvPr>
          <p:cNvPicPr>
            <a:picLocks noChangeAspect="1"/>
          </p:cNvPicPr>
          <p:nvPr/>
        </p:nvPicPr>
        <p:blipFill>
          <a:blip r:embed="rId6"/>
          <a:stretch>
            <a:fillRect/>
          </a:stretch>
        </p:blipFill>
        <p:spPr>
          <a:xfrm>
            <a:off x="7139993" y="3365980"/>
            <a:ext cx="3486637" cy="885949"/>
          </a:xfrm>
          <a:prstGeom prst="rect">
            <a:avLst/>
          </a:prstGeom>
        </p:spPr>
      </p:pic>
      <p:pic>
        <p:nvPicPr>
          <p:cNvPr id="8" name="Picture 7">
            <a:extLst>
              <a:ext uri="{FF2B5EF4-FFF2-40B4-BE49-F238E27FC236}">
                <a16:creationId xmlns:a16="http://schemas.microsoft.com/office/drawing/2014/main" id="{28457402-832E-467F-9A16-12469D37A453}"/>
              </a:ext>
            </a:extLst>
          </p:cNvPr>
          <p:cNvPicPr>
            <a:picLocks noChangeAspect="1"/>
          </p:cNvPicPr>
          <p:nvPr/>
        </p:nvPicPr>
        <p:blipFill>
          <a:blip r:embed="rId7"/>
          <a:stretch>
            <a:fillRect/>
          </a:stretch>
        </p:blipFill>
        <p:spPr>
          <a:xfrm>
            <a:off x="2443512" y="5040481"/>
            <a:ext cx="6439799" cy="1105054"/>
          </a:xfrm>
          <a:prstGeom prst="rect">
            <a:avLst/>
          </a:prstGeom>
        </p:spPr>
      </p:pic>
      <p:pic>
        <p:nvPicPr>
          <p:cNvPr id="9" name="Picture 8">
            <a:extLst>
              <a:ext uri="{FF2B5EF4-FFF2-40B4-BE49-F238E27FC236}">
                <a16:creationId xmlns:a16="http://schemas.microsoft.com/office/drawing/2014/main" id="{865F9C20-DD25-4666-83D2-5BE3267767B5}"/>
              </a:ext>
            </a:extLst>
          </p:cNvPr>
          <p:cNvPicPr>
            <a:picLocks noChangeAspect="1"/>
          </p:cNvPicPr>
          <p:nvPr/>
        </p:nvPicPr>
        <p:blipFill>
          <a:blip r:embed="rId8"/>
          <a:stretch>
            <a:fillRect/>
          </a:stretch>
        </p:blipFill>
        <p:spPr>
          <a:xfrm>
            <a:off x="6180886" y="1430188"/>
            <a:ext cx="6011114" cy="1571844"/>
          </a:xfrm>
          <a:prstGeom prst="rect">
            <a:avLst/>
          </a:prstGeom>
        </p:spPr>
      </p:pic>
    </p:spTree>
    <p:extLst>
      <p:ext uri="{BB962C8B-B14F-4D97-AF65-F5344CB8AC3E}">
        <p14:creationId xmlns:p14="http://schemas.microsoft.com/office/powerpoint/2010/main" val="2058824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5715</TotalTime>
  <Words>8039</Words>
  <Application>Microsoft Office PowerPoint</Application>
  <PresentationFormat>Widescreen</PresentationFormat>
  <Paragraphs>966</Paragraphs>
  <Slides>93</Slides>
  <Notes>86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93</vt:i4>
      </vt:variant>
    </vt:vector>
  </HeadingPairs>
  <TitlesOfParts>
    <vt:vector size="100" baseType="lpstr">
      <vt:lpstr>Arial</vt:lpstr>
      <vt:lpstr>Calibri</vt:lpstr>
      <vt:lpstr>Calibri Light</vt:lpstr>
      <vt:lpstr>Georgia</vt:lpstr>
      <vt:lpstr>Palatino</vt:lpstr>
      <vt:lpstr>Wingdings</vt:lpstr>
      <vt:lpstr>Office Theme</vt:lpstr>
      <vt:lpstr>Genetic    Neuronal &amp; Muscle       Channelopathies</vt:lpstr>
      <vt:lpstr>DEFINITION</vt:lpstr>
      <vt:lpstr>Channelopathies: Ligand gated &amp; Voltage-gated channels</vt:lpstr>
      <vt:lpstr>Channelopathies</vt:lpstr>
      <vt:lpstr>PowerPoint Presentation</vt:lpstr>
      <vt:lpstr>PowerPoint Presentation</vt:lpstr>
      <vt:lpstr>PowerPoint Presentation</vt:lpstr>
      <vt:lpstr>PowerPoint Presentation</vt:lpstr>
      <vt:lpstr>PowerPoint Presentation</vt:lpstr>
      <vt:lpstr>The Ubiquity of Channelopathies</vt:lpstr>
      <vt:lpstr>Cardiac</vt:lpstr>
      <vt:lpstr>Endocrine   </vt:lpstr>
      <vt:lpstr>PowerPoint Presentation</vt:lpstr>
      <vt:lpstr>PowerPoint Presentation</vt:lpstr>
      <vt:lpstr>MUSCLE CHANNELOPATHIES</vt:lpstr>
      <vt:lpstr>MUSCLE CHANNELOPATHIES</vt:lpstr>
      <vt:lpstr>Muscle involvement</vt:lpstr>
      <vt:lpstr>Muscle involvement</vt:lpstr>
      <vt:lpstr>Case 1</vt:lpstr>
      <vt:lpstr>Case 1</vt:lpstr>
      <vt:lpstr>Myotonia Congenita</vt:lpstr>
      <vt:lpstr>Non-Dystrophic Myotonias</vt:lpstr>
      <vt:lpstr>Myotonia Congenita</vt:lpstr>
      <vt:lpstr>CLCN1</vt:lpstr>
      <vt:lpstr>Myotonia (CLCN1) &amp; Paramyotonia (SCN4A)</vt:lpstr>
      <vt:lpstr>Case 2</vt:lpstr>
      <vt:lpstr>Hypokalemic Periodic Paralysis</vt:lpstr>
      <vt:lpstr>Hypokalemic Periodic Paralysis</vt:lpstr>
      <vt:lpstr>Hypokalemic Periodic Paralysis</vt:lpstr>
      <vt:lpstr>Hypokalemic Periodic Paralysis CACNA1S</vt:lpstr>
      <vt:lpstr>Hypokalemic Periodic Paralysis CACNA1S</vt:lpstr>
      <vt:lpstr>CACNA1s SCN4A</vt:lpstr>
      <vt:lpstr>PowerPoint Presentation</vt:lpstr>
      <vt:lpstr>Andersen-Tawil Syndrome</vt:lpstr>
      <vt:lpstr>Andersen-Tawil Syndrome</vt:lpstr>
      <vt:lpstr>Andersen-Tawil Syndrome</vt:lpstr>
      <vt:lpstr>Andersen-Tawil Syndrome</vt:lpstr>
      <vt:lpstr>Andersen-Tawil Syndrome</vt:lpstr>
      <vt:lpstr>Muscle Channelopathies</vt:lpstr>
      <vt:lpstr>Neuronal Channelopathies</vt:lpstr>
      <vt:lpstr>Neuronal Channelopathies</vt:lpstr>
      <vt:lpstr>Case 3</vt:lpstr>
      <vt:lpstr>Familial hemiplegic migraine</vt:lpstr>
      <vt:lpstr>Familial hemiplegic migraine</vt:lpstr>
      <vt:lpstr>Pathophysiology</vt:lpstr>
      <vt:lpstr>FHM1: CACNA1A</vt:lpstr>
      <vt:lpstr>CACNA1A</vt:lpstr>
      <vt:lpstr>FHM1: CACNA1A</vt:lpstr>
      <vt:lpstr>CACNA1A</vt:lpstr>
      <vt:lpstr>CACNA1A</vt:lpstr>
      <vt:lpstr>DWI &amp; Edema in HM</vt:lpstr>
      <vt:lpstr>Familial hemiplegic migraine</vt:lpstr>
      <vt:lpstr>Case 4:</vt:lpstr>
      <vt:lpstr>Episodic ataxia</vt:lpstr>
      <vt:lpstr>Episodic Ataxia</vt:lpstr>
      <vt:lpstr>Episodic Ataxia</vt:lpstr>
      <vt:lpstr>Epilepsy as Channelopathy</vt:lpstr>
      <vt:lpstr>Epilepsy as Channelopathy</vt:lpstr>
      <vt:lpstr>Epilepsy as Channelopathy</vt:lpstr>
      <vt:lpstr>Epilepsy as Channelopathy</vt:lpstr>
      <vt:lpstr>Epilepsy as Channelopathy</vt:lpstr>
      <vt:lpstr>Epilepsy as Channelopathy</vt:lpstr>
      <vt:lpstr>Epilepsy &amp; Sodium Channelopathies</vt:lpstr>
      <vt:lpstr>Epilepsy &amp; Sodium Channelopathies</vt:lpstr>
      <vt:lpstr>Epilepsy &amp; Sodium Channelopathies</vt:lpstr>
      <vt:lpstr>Epilepsy &amp; Sodium Channelopathies: SCN1A</vt:lpstr>
      <vt:lpstr>Epilepsy &amp; Sodium Channelopathies: SCN1A Genetics</vt:lpstr>
      <vt:lpstr>Epilepsy &amp; Sodium Channelopathies: SCN1A Mechanism</vt:lpstr>
      <vt:lpstr>Epilepsy &amp; Sodium Channelopathies: SCN1A Mechanism</vt:lpstr>
      <vt:lpstr>Epilepsy &amp; Sodium Channelopathies: SCN1A</vt:lpstr>
      <vt:lpstr>Epilepsy &amp; Sodium Channelopathies: SCN1A</vt:lpstr>
      <vt:lpstr>Epilepsy &amp; Sodium Channelopathies: SCN1A</vt:lpstr>
      <vt:lpstr>Epilepsy &amp; Sodium Channelopathies: SCN1A</vt:lpstr>
      <vt:lpstr>Epilepsy &amp; Sodium Channelopathies: SCN1A</vt:lpstr>
      <vt:lpstr>Epilepsy &amp; Sodium Channelopathies: SCN2A</vt:lpstr>
      <vt:lpstr>Epilepsy &amp; Sodium Channelopathies: SCN2A</vt:lpstr>
      <vt:lpstr>Epilepsy &amp; Sodium Channelopathies: SCN2A</vt:lpstr>
      <vt:lpstr>Epilepsy &amp; Sodium Channelopathies: SCN2A</vt:lpstr>
      <vt:lpstr>Epilepsy &amp; Sodium Channelopathies: SCN2A</vt:lpstr>
      <vt:lpstr>Epilepsy &amp; Sodium Channelopathies: SCN2A</vt:lpstr>
      <vt:lpstr>Epilepsy &amp; Sodium Channelopathies: SCN2A</vt:lpstr>
      <vt:lpstr>Epilepsy &amp; Sodium Channelopathies: SCN2A</vt:lpstr>
      <vt:lpstr>Epilepsy &amp; Sodium Channelopathies: SCN2A</vt:lpstr>
      <vt:lpstr>Epilepsy &amp; Sodium Channelopathies: SCN8A</vt:lpstr>
      <vt:lpstr>Epilepsy &amp; Sodium Channelopathies: SCN8A</vt:lpstr>
      <vt:lpstr>Epilepsy &amp; Sodium Channelopathies: SCN8A</vt:lpstr>
      <vt:lpstr>Epilepsy &amp; Sodium Channelopathies: SCN8A Genetics</vt:lpstr>
      <vt:lpstr>Epilepsy &amp; Sodium Channelopathies: SCN8A Mechanism</vt:lpstr>
      <vt:lpstr>Epilepsy as Channelopathy</vt:lpstr>
      <vt:lpstr>Epilepsy as Channelopathy as Pharmacologic Target</vt:lpstr>
      <vt:lpstr>Painful &amp; Painless Channelopathies</vt:lpstr>
      <vt:lpstr>Genetic vs Autoimmune Channelopathies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Dylan Brock</dc:creator>
  <cp:lastModifiedBy>Dylan Brock</cp:lastModifiedBy>
  <cp:revision>73</cp:revision>
  <dcterms:created xsi:type="dcterms:W3CDTF">2019-02-06T00:13:33Z</dcterms:created>
  <dcterms:modified xsi:type="dcterms:W3CDTF">2025-11-14T12:40:54Z</dcterms:modified>
</cp:coreProperties>
</file>